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 showGuides="1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47E7DA-8D1F-4E28-93D8-84A0CCBACB2E}" type="datetimeFigureOut">
              <a:rPr lang="de-DE" smtClean="0"/>
              <a:pPr/>
              <a:t>12.07.2011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3AB6B0-652A-41CD-8EBF-8BB07D04EFF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search?hl=en&amp;biw=1920&amp;bih=862&amp;q=allf%C3%A4llig+site:de&amp;aq=f&amp;aqi=&amp;aql=&amp;oq=" TargetMode="External"/><Relationship Id="rId3" Type="http://schemas.openxmlformats.org/officeDocument/2006/relationships/hyperlink" Target="http://www.google.com/search?hl=en&amp;biw=1920&amp;bih=862&amp;q=Maturant+site:at&amp;aq=f&amp;aqi=&amp;aql=&amp;oq=" TargetMode="External"/><Relationship Id="rId7" Type="http://schemas.openxmlformats.org/officeDocument/2006/relationships/hyperlink" Target="http://www.google.com/search?hl=en&amp;biw=1920&amp;bih=862&amp;q=Maturand+site:ch&amp;aq=f&amp;aqi=&amp;aql=&amp;oq=" TargetMode="External"/><Relationship Id="rId2" Type="http://schemas.openxmlformats.org/officeDocument/2006/relationships/hyperlink" Target="http://www.google.com/search?hl=en&amp;source=hp&amp;biw=1920&amp;bih=862&amp;q=Maturant+site:de&amp;aq=f&amp;aqi=&amp;aql=&amp;oq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search?hl=en&amp;biw=1920&amp;bih=862&amp;q=Maturand+site:at&amp;aq=f&amp;aqi=&amp;aql=&amp;oq=" TargetMode="External"/><Relationship Id="rId5" Type="http://schemas.openxmlformats.org/officeDocument/2006/relationships/hyperlink" Target="http://www.google.com/search?hl=en&amp;biw=1920&amp;bih=862&amp;q=Maturand+site:de&amp;aq=f&amp;aqi=&amp;aql=&amp;oq=" TargetMode="External"/><Relationship Id="rId10" Type="http://schemas.openxmlformats.org/officeDocument/2006/relationships/hyperlink" Target="http://www.google.com/search?hl=en&amp;biw=1920&amp;bih=862&amp;q=allf%C3%A4llig+site:ch&amp;aq=f&amp;aqi=&amp;aql=&amp;oq=" TargetMode="External"/><Relationship Id="rId4" Type="http://schemas.openxmlformats.org/officeDocument/2006/relationships/hyperlink" Target="http://www.google.com/search?hl=en&amp;biw=1920&amp;bih=862&amp;q=Maturant+site:ch&amp;aq=f&amp;aqi=&amp;aql=&amp;oq=" TargetMode="External"/><Relationship Id="rId9" Type="http://schemas.openxmlformats.org/officeDocument/2006/relationships/hyperlink" Target="http://www.google.com/search?hl=en&amp;biw=1920&amp;bih=862&amp;q=allf%C3%A4llig+site:at&amp;aq=f&amp;aqi=&amp;aql=&amp;oq=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Internet als Quelle für die </a:t>
            </a:r>
            <a:r>
              <a:rPr lang="de-DE" dirty="0" err="1" smtClean="0"/>
              <a:t>Varietätenlinguistik</a:t>
            </a:r>
            <a:endParaRPr lang="de-DE" dirty="0"/>
          </a:p>
        </p:txBody>
      </p:sp>
      <p:pic>
        <p:nvPicPr>
          <p:cNvPr id="1026" name="Picture 2" descr="C:\Users\Thomas Fiedler\Pictures\the 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474" y="2852936"/>
            <a:ext cx="6115051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</a:p>
          <a:p>
            <a:r>
              <a:rPr lang="de-DE" dirty="0" smtClean="0"/>
              <a:t>Das Internet</a:t>
            </a:r>
          </a:p>
          <a:p>
            <a:r>
              <a:rPr lang="de-DE" dirty="0" smtClean="0"/>
              <a:t>DFG-Projekt „Spanische Sprachkultur im Internet“</a:t>
            </a:r>
          </a:p>
          <a:p>
            <a:r>
              <a:rPr lang="de-DE" dirty="0" smtClean="0"/>
              <a:t>Variantenwörterbuch des Deutschen</a:t>
            </a:r>
          </a:p>
          <a:p>
            <a:r>
              <a:rPr lang="de-DE" dirty="0" smtClean="0"/>
              <a:t>(Digitale Schriftlichkeit)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Internet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6955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212976"/>
            <a:ext cx="28003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1757363"/>
            <a:ext cx="3250940" cy="253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365104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DFG-Projekt von Franz </a:t>
            </a:r>
            <a:r>
              <a:rPr lang="de-DE" dirty="0" err="1" smtClean="0"/>
              <a:t>Lebsanft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Repräsentation des Spanischen im Internet</a:t>
            </a:r>
          </a:p>
          <a:p>
            <a:pPr lvl="2"/>
            <a:r>
              <a:rPr lang="de-DE" dirty="0" err="1" smtClean="0"/>
              <a:t>RedIRIS</a:t>
            </a:r>
            <a:r>
              <a:rPr lang="de-DE" dirty="0" smtClean="0"/>
              <a:t>, </a:t>
            </a:r>
            <a:r>
              <a:rPr lang="de-DE" dirty="0" err="1" smtClean="0"/>
              <a:t>Instituto</a:t>
            </a:r>
            <a:r>
              <a:rPr lang="de-DE" dirty="0" smtClean="0"/>
              <a:t> Cervantes, Real </a:t>
            </a:r>
            <a:r>
              <a:rPr lang="de-DE" dirty="0" err="1" smtClean="0"/>
              <a:t>Academia</a:t>
            </a:r>
            <a:r>
              <a:rPr lang="de-DE" dirty="0" smtClean="0"/>
              <a:t> </a:t>
            </a:r>
            <a:r>
              <a:rPr lang="de-DE" dirty="0" err="1" smtClean="0"/>
              <a:t>Española</a:t>
            </a:r>
            <a:r>
              <a:rPr lang="de-DE" dirty="0" smtClean="0"/>
              <a:t>, </a:t>
            </a:r>
            <a:r>
              <a:rPr lang="de-DE" dirty="0" err="1" smtClean="0"/>
              <a:t>Departamento</a:t>
            </a:r>
            <a:r>
              <a:rPr lang="de-DE" dirty="0" smtClean="0"/>
              <a:t> de </a:t>
            </a:r>
            <a:r>
              <a:rPr lang="de-DE" dirty="0" err="1" smtClean="0"/>
              <a:t>Español</a:t>
            </a:r>
            <a:r>
              <a:rPr lang="de-DE" dirty="0" smtClean="0"/>
              <a:t> Urgente</a:t>
            </a:r>
          </a:p>
          <a:p>
            <a:pPr lvl="2"/>
            <a:r>
              <a:rPr lang="de-DE" dirty="0" smtClean="0"/>
              <a:t>Korpora CORDE und CREA</a:t>
            </a:r>
          </a:p>
          <a:p>
            <a:r>
              <a:rPr lang="de-DE" dirty="0" smtClean="0"/>
              <a:t>Mailingliste „</a:t>
            </a:r>
            <a:r>
              <a:rPr lang="de-DE" dirty="0" err="1" smtClean="0"/>
              <a:t>Apuntes</a:t>
            </a:r>
            <a:r>
              <a:rPr lang="de-DE" dirty="0" smtClean="0"/>
              <a:t>“</a:t>
            </a:r>
          </a:p>
          <a:p>
            <a:pPr lvl="2"/>
            <a:r>
              <a:rPr lang="de-DE" dirty="0" smtClean="0"/>
              <a:t>Teilnehmer</a:t>
            </a:r>
          </a:p>
          <a:p>
            <a:pPr lvl="2"/>
            <a:r>
              <a:rPr lang="de-DE" dirty="0" smtClean="0"/>
              <a:t>Interaktion zwischen Teilnehmern/ zwischen Teilnehmern und Moderatoren, Repräsentanten von Institutionen</a:t>
            </a:r>
          </a:p>
          <a:p>
            <a:pPr lvl="2"/>
            <a:r>
              <a:rPr lang="de-DE" dirty="0" smtClean="0"/>
              <a:t>Gegenstände</a:t>
            </a:r>
          </a:p>
          <a:p>
            <a:pPr lvl="2"/>
            <a:r>
              <a:rPr lang="de-DE" dirty="0" smtClean="0"/>
              <a:t>Auswirkungen</a:t>
            </a:r>
          </a:p>
          <a:p>
            <a:r>
              <a:rPr lang="de-DE" dirty="0" smtClean="0"/>
              <a:t>Korpus besteht aus Nachrichten von 1996/1997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DFG-Projekt von Franz </a:t>
            </a:r>
            <a:r>
              <a:rPr lang="de-DE" dirty="0" err="1" smtClean="0"/>
              <a:t>Lebsanft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Nachrichten zu Lexik und Wortbildung</a:t>
            </a:r>
          </a:p>
          <a:p>
            <a:r>
              <a:rPr lang="de-DE" dirty="0" smtClean="0"/>
              <a:t>anschließende Befragung der Teilnehmer</a:t>
            </a:r>
          </a:p>
          <a:p>
            <a:r>
              <a:rPr lang="de-DE" dirty="0" smtClean="0">
                <a:sym typeface="Wingdings" pitchFamily="2" charset="2"/>
              </a:rPr>
              <a:t> breite geographische Streuung, hohes Bildungsniveau, Sprachberufe</a:t>
            </a:r>
          </a:p>
          <a:p>
            <a:r>
              <a:rPr lang="de-DE" dirty="0" smtClean="0">
                <a:sym typeface="Wingdings" pitchFamily="2" charset="2"/>
              </a:rPr>
              <a:t>hauptsächlich Fragen/Themen zu diatopischer, diastratischer und diaintegrativer Variation</a:t>
            </a:r>
          </a:p>
          <a:p>
            <a:r>
              <a:rPr lang="de-DE" dirty="0" smtClean="0">
                <a:sym typeface="Wingdings" pitchFamily="2" charset="2"/>
              </a:rPr>
              <a:t>Bsp.: Fahrtreppe, Fahrsteig</a:t>
            </a:r>
          </a:p>
          <a:p>
            <a:r>
              <a:rPr lang="de-DE" dirty="0" smtClean="0">
                <a:sym typeface="Wingdings" pitchFamily="2" charset="2"/>
              </a:rPr>
              <a:t> Norm vs. Sprachgefühl und regionale Sprachverwendung</a:t>
            </a:r>
          </a:p>
          <a:p>
            <a:r>
              <a:rPr lang="de-DE" dirty="0" smtClean="0">
                <a:sym typeface="Wingdings" pitchFamily="2" charset="2"/>
              </a:rPr>
              <a:t>Diskussion mit eigenen Recherchen hinterlegt</a:t>
            </a:r>
          </a:p>
          <a:p>
            <a:r>
              <a:rPr lang="de-DE" dirty="0" err="1" smtClean="0">
                <a:sym typeface="Wingdings" pitchFamily="2" charset="2"/>
              </a:rPr>
              <a:t>Plurizentralität</a:t>
            </a:r>
            <a:r>
              <a:rPr lang="de-DE" dirty="0" smtClean="0">
                <a:sym typeface="Wingdings" pitchFamily="2" charset="2"/>
              </a:rPr>
              <a:t> des Spanischen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Variantenwörterbuch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563888" y="1340768"/>
            <a:ext cx="5241784" cy="4758280"/>
          </a:xfrm>
        </p:spPr>
        <p:txBody>
          <a:bodyPr/>
          <a:lstStyle/>
          <a:p>
            <a:r>
              <a:rPr lang="de-DE" dirty="0" smtClean="0"/>
              <a:t>Deutsch als </a:t>
            </a:r>
            <a:r>
              <a:rPr lang="de-DE" dirty="0" err="1" smtClean="0"/>
              <a:t>plurizentrische</a:t>
            </a:r>
            <a:r>
              <a:rPr lang="de-DE" dirty="0" smtClean="0"/>
              <a:t> Sprache</a:t>
            </a:r>
          </a:p>
          <a:p>
            <a:r>
              <a:rPr lang="de-DE" dirty="0" smtClean="0">
                <a:sym typeface="Wingdings" pitchFamily="2" charset="2"/>
              </a:rPr>
              <a:t> diatopische Standardvarianten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36004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Variantenwörterbuch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043608" y="1574800"/>
          <a:ext cx="6912768" cy="25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</a:tblGrid>
              <a:tr h="514856">
                <a:tc>
                  <a:txBody>
                    <a:bodyPr/>
                    <a:lstStyle/>
                    <a:p>
                      <a:r>
                        <a:rPr lang="de-DE" dirty="0" smtClean="0"/>
                        <a:t>Lexem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</a:t>
                      </a:r>
                      <a:endParaRPr lang="de-DE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Maturant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2"/>
                        </a:rPr>
                        <a:t>17.400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3"/>
                        </a:rPr>
                        <a:t>66.800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4"/>
                        </a:rPr>
                        <a:t>6.680</a:t>
                      </a:r>
                      <a:endParaRPr lang="de-DE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Maturand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5"/>
                        </a:rPr>
                        <a:t>3.350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6"/>
                        </a:rPr>
                        <a:t>199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7"/>
                        </a:rPr>
                        <a:t>9.860</a:t>
                      </a:r>
                      <a:endParaRPr lang="de-DE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de-DE" dirty="0" smtClean="0"/>
                        <a:t>allfällig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8"/>
                        </a:rPr>
                        <a:t>56.800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9"/>
                        </a:rPr>
                        <a:t>55.400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hlinkClick r:id="rId10"/>
                        </a:rPr>
                        <a:t>128.000</a:t>
                      </a:r>
                      <a:endParaRPr lang="de-DE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Lebsanft</a:t>
            </a:r>
            <a:r>
              <a:rPr lang="de-DE" dirty="0" smtClean="0"/>
              <a:t>, F. (2004). </a:t>
            </a:r>
            <a:r>
              <a:rPr lang="de-DE" i="1" dirty="0" smtClean="0"/>
              <a:t>Das Internet als Quelle für die </a:t>
            </a:r>
            <a:r>
              <a:rPr lang="de-DE" i="1" dirty="0" err="1" smtClean="0"/>
              <a:t>Varietätenlinguistik</a:t>
            </a:r>
            <a:r>
              <a:rPr lang="de-DE" i="1" dirty="0" smtClean="0"/>
              <a:t>. Ein Arbeitsbericht zum DFG-Projekt „Spanische Sprachkultur im Internet“.  </a:t>
            </a:r>
            <a:r>
              <a:rPr lang="de-DE" dirty="0" smtClean="0"/>
              <a:t>in Wolfgang Dahmen u. a. (Hrsg.) (2004). </a:t>
            </a:r>
            <a:r>
              <a:rPr lang="de-DE" i="1" dirty="0" smtClean="0"/>
              <a:t>Romanistik und neue Medien. Romanistisches Kolloquium XVI</a:t>
            </a:r>
            <a:r>
              <a:rPr lang="de-DE" dirty="0" smtClean="0"/>
              <a:t>. Tübingen.</a:t>
            </a:r>
          </a:p>
          <a:p>
            <a:r>
              <a:rPr lang="de-DE" dirty="0" err="1" smtClean="0"/>
              <a:t>Farø</a:t>
            </a:r>
            <a:r>
              <a:rPr lang="de-DE" dirty="0" smtClean="0"/>
              <a:t>, K. (2004). </a:t>
            </a:r>
            <a:r>
              <a:rPr lang="de-DE" i="1" dirty="0" err="1" smtClean="0"/>
              <a:t>Plurizentrismus</a:t>
            </a:r>
            <a:r>
              <a:rPr lang="de-DE" i="1" dirty="0" smtClean="0"/>
              <a:t> des Deutschen – programmatisch und kodifiziert</a:t>
            </a:r>
            <a:r>
              <a:rPr lang="de-DE" dirty="0" smtClean="0"/>
              <a:t>. Berlin, New York: Walter de </a:t>
            </a:r>
            <a:r>
              <a:rPr lang="de-DE" dirty="0" err="1" smtClean="0"/>
              <a:t>Gruyter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Bickel, H. (2006). </a:t>
            </a:r>
            <a:r>
              <a:rPr lang="de-DE" i="1" dirty="0" smtClean="0"/>
              <a:t>Das Internet als linguistisches Korpus</a:t>
            </a:r>
            <a:r>
              <a:rPr lang="de-DE" dirty="0" smtClean="0"/>
              <a:t>. Basel: in Linguistik Online 28, 03/06.</a:t>
            </a:r>
          </a:p>
          <a:p>
            <a:r>
              <a:rPr lang="de-DE" dirty="0" smtClean="0"/>
              <a:t>Bildquellen: Google Picture </a:t>
            </a:r>
            <a:r>
              <a:rPr lang="de-DE" dirty="0" err="1" smtClean="0"/>
              <a:t>Search</a:t>
            </a:r>
            <a:r>
              <a:rPr lang="de-DE" dirty="0" smtClean="0"/>
              <a:t>, Amazon, </a:t>
            </a:r>
            <a:r>
              <a:rPr lang="de-DE" dirty="0" err="1" smtClean="0"/>
              <a:t>Youtube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260</Words>
  <Application>Microsoft Office PowerPoint</Application>
  <PresentationFormat>Bildschirmpräsentation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Cronus</vt:lpstr>
      <vt:lpstr>Das Internet als Quelle für die Varietätenlinguistik</vt:lpstr>
      <vt:lpstr>Gliederung</vt:lpstr>
      <vt:lpstr>Das Internet</vt:lpstr>
      <vt:lpstr>DFG-Projekt von Franz Lebsanft</vt:lpstr>
      <vt:lpstr>DFG-Projekt von Franz Lebsanft</vt:lpstr>
      <vt:lpstr>Variantenwörterbuch</vt:lpstr>
      <vt:lpstr>Variantenwörterbuch</vt:lpstr>
      <vt:lpstr>Quellenverzeichnis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Internet als Quelle für die Varietätenlinguistik</dc:title>
  <dc:creator>Thomas Fiedler</dc:creator>
  <cp:lastModifiedBy>Thomas Fiedler</cp:lastModifiedBy>
  <cp:revision>66</cp:revision>
  <dcterms:created xsi:type="dcterms:W3CDTF">2011-06-27T15:13:45Z</dcterms:created>
  <dcterms:modified xsi:type="dcterms:W3CDTF">2011-07-12T07:00:04Z</dcterms:modified>
</cp:coreProperties>
</file>