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9" r:id="rId9"/>
    <p:sldId id="270" r:id="rId10"/>
    <p:sldId id="276" r:id="rId11"/>
    <p:sldId id="273" r:id="rId12"/>
    <p:sldId id="271" r:id="rId13"/>
    <p:sldId id="272" r:id="rId14"/>
    <p:sldId id="274" r:id="rId15"/>
    <p:sldId id="275" r:id="rId16"/>
    <p:sldId id="281" r:id="rId17"/>
    <p:sldId id="279" r:id="rId18"/>
    <p:sldId id="280" r:id="rId19"/>
    <p:sldId id="264" r:id="rId20"/>
    <p:sldId id="265" r:id="rId21"/>
    <p:sldId id="267" r:id="rId22"/>
    <p:sldId id="268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Third-Person singular –s/-es</a:t>
            </a:r>
            <a:r>
              <a:rPr lang="en-US" baseline="0"/>
              <a:t> absence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</c:spPr>
          <c:dLbls>
            <c:dLbl>
              <c:idx val="0"/>
              <c:layout>
                <c:manualLayout>
                  <c:x val="-1.5432098765432102E-3"/>
                  <c:y val="-6.4538751200573327E-2"/>
                </c:manualLayout>
              </c:layout>
              <c:showVal val="1"/>
            </c:dLbl>
            <c:dLbl>
              <c:idx val="1"/>
              <c:layout>
                <c:manualLayout>
                  <c:x val="-4.629629629629691E-3"/>
                  <c:y val="-8.1374947165940209E-2"/>
                </c:manualLayout>
              </c:layout>
              <c:showVal val="1"/>
            </c:dLbl>
            <c:dLbl>
              <c:idx val="2"/>
              <c:layout>
                <c:manualLayout>
                  <c:x val="-3.0864197530865302E-3"/>
                  <c:y val="-0.24973690681960903"/>
                </c:manualLayout>
              </c:layout>
              <c:showVal val="1"/>
            </c:dLbl>
            <c:dLbl>
              <c:idx val="3"/>
              <c:layout>
                <c:manualLayout>
                  <c:x val="-1.5432098765431003E-3"/>
                  <c:y val="-0.31708169068107706"/>
                </c:manualLayout>
              </c:layout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UM</c:v>
                </c:pt>
                <c:pt idx="1">
                  <c:v>LM</c:v>
                </c:pt>
                <c:pt idx="2">
                  <c:v>UW</c:v>
                </c:pt>
                <c:pt idx="3">
                  <c:v>LW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1.4</c:v>
                </c:pt>
                <c:pt idx="1">
                  <c:v>9.6999999999999993</c:v>
                </c:pt>
                <c:pt idx="2">
                  <c:v>56.9</c:v>
                </c:pt>
                <c:pt idx="3">
                  <c:v>71.400000000000006</c:v>
                </c:pt>
              </c:numCache>
            </c:numRef>
          </c:val>
        </c:ser>
        <c:overlap val="100"/>
        <c:axId val="67747200"/>
        <c:axId val="87635072"/>
      </c:barChart>
      <c:catAx>
        <c:axId val="67747200"/>
        <c:scaling>
          <c:orientation val="minMax"/>
        </c:scaling>
        <c:axPos val="b"/>
        <c:tickLblPos val="nextTo"/>
        <c:crossAx val="87635072"/>
        <c:crosses val="autoZero"/>
        <c:auto val="1"/>
        <c:lblAlgn val="ctr"/>
        <c:lblOffset val="100"/>
      </c:catAx>
      <c:valAx>
        <c:axId val="876350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7747200"/>
        <c:crosses val="autoZero"/>
        <c:crossBetween val="between"/>
        <c:minorUnit val="25"/>
      </c:valAx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99EB-975C-0348-A830-D83735EFDDED}" type="datetimeFigureOut">
              <a:rPr lang="en-US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0085-8C7F-8940-BFD9-18B209819EA3}" type="slidenum">
              <a:rPr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brettellis\Desktop\Clip2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brettellis\Desktop\Clip1.mp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dlinguistics.com/Sociolinguistics/images/AmDialMap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Diatopische und Diastratische Varietäten im US-Englischen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Brett Ellis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neralized_dialec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651" r="-14651"/>
          <a:stretch>
            <a:fillRect/>
          </a:stretch>
        </p:blipFill>
        <p:spPr>
          <a:xfrm>
            <a:off x="-543917" y="431800"/>
            <a:ext cx="10030817" cy="55165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Merkmale heutiger Varietäten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Phonologische:</a:t>
            </a:r>
          </a:p>
          <a:p>
            <a:pPr lvl="1"/>
            <a:r>
              <a:rPr lang="en-US"/>
              <a:t>Postvokalische Rhotizität:</a:t>
            </a:r>
            <a:r>
              <a:rPr lang="en-US" i="1"/>
              <a:t> card vs. card </a:t>
            </a:r>
            <a:r>
              <a:rPr lang="en-US"/>
              <a:t>[k</a:t>
            </a:r>
            <a:r>
              <a:rPr lang="en-US" sz="2400" baseline="30000"/>
              <a:t>h</a:t>
            </a:r>
            <a:r>
              <a:rPr lang="en-US"/>
              <a:t>ɑ:d]</a:t>
            </a:r>
          </a:p>
          <a:p>
            <a:pPr lvl="1"/>
            <a:r>
              <a:rPr lang="en-US"/>
              <a:t>Stimmlosigkeit: </a:t>
            </a:r>
            <a:r>
              <a:rPr lang="en-US" i="1"/>
              <a:t>bad -&gt; bat </a:t>
            </a:r>
            <a:r>
              <a:rPr lang="en-US"/>
              <a:t>(Penn. Dutch)</a:t>
            </a:r>
          </a:p>
          <a:p>
            <a:pPr lvl="1"/>
            <a:r>
              <a:rPr lang="en-US"/>
              <a:t>Greasy</a:t>
            </a:r>
            <a:r>
              <a:rPr lang="en-US" i="1"/>
              <a:t> </a:t>
            </a:r>
            <a:r>
              <a:rPr lang="en-US"/>
              <a:t>[grisi] vs. [grizi] (Norden, Süden)</a:t>
            </a:r>
          </a:p>
          <a:p>
            <a:pPr lvl="1"/>
            <a:r>
              <a:rPr lang="en-US" i="1"/>
              <a:t> </a:t>
            </a:r>
            <a:r>
              <a:rPr lang="en-US"/>
              <a:t>[ant] vs. [ænt] </a:t>
            </a:r>
            <a:r>
              <a:rPr lang="en-US" i="1"/>
              <a:t>Aunt / ant</a:t>
            </a:r>
          </a:p>
          <a:p>
            <a:pPr lvl="1"/>
            <a:r>
              <a:rPr lang="en-US"/>
              <a:t>/ai/ Doppellaut als [ɑ:]</a:t>
            </a:r>
            <a:r>
              <a:rPr lang="en-US" i="1"/>
              <a:t>: time, tahm </a:t>
            </a:r>
            <a:r>
              <a:rPr lang="en-US"/>
              <a:t>(Süden)</a:t>
            </a:r>
            <a:endParaRPr lang="en-US" i="1"/>
          </a:p>
          <a:p>
            <a:pPr lvl="1"/>
            <a:r>
              <a:rPr lang="en-US"/>
              <a:t>Cot / caught, Don / dawn (Midland)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Merkmale heutiger Varietäten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Morphologische:</a:t>
            </a:r>
          </a:p>
          <a:p>
            <a:pPr lvl="1"/>
            <a:r>
              <a:rPr lang="en-US"/>
              <a:t>Fehlendes </a:t>
            </a:r>
            <a:r>
              <a:rPr lang="en-US" i="1"/>
              <a:t>s</a:t>
            </a:r>
            <a:r>
              <a:rPr lang="en-US"/>
              <a:t> bei dritter Person Singular</a:t>
            </a:r>
          </a:p>
          <a:p>
            <a:pPr lvl="2"/>
            <a:r>
              <a:rPr lang="en-US"/>
              <a:t>He go</a:t>
            </a:r>
          </a:p>
          <a:p>
            <a:pPr lvl="1"/>
            <a:r>
              <a:rPr lang="en-US"/>
              <a:t>Markiete zweite Person Plural</a:t>
            </a:r>
          </a:p>
          <a:p>
            <a:pPr lvl="2"/>
            <a:r>
              <a:rPr lang="en-US"/>
              <a:t>Ya’ll (Süden)</a:t>
            </a:r>
          </a:p>
          <a:p>
            <a:pPr lvl="2"/>
            <a:r>
              <a:rPr lang="en-US"/>
              <a:t>Youse / youse guys (Nordosten)</a:t>
            </a:r>
          </a:p>
          <a:p>
            <a:pPr lvl="1"/>
            <a:r>
              <a:rPr lang="en-US"/>
              <a:t>Beibehalten von Präfix </a:t>
            </a:r>
            <a:r>
              <a:rPr lang="en-US" i="1"/>
              <a:t>a-</a:t>
            </a:r>
            <a:r>
              <a:rPr lang="en-US"/>
              <a:t> </a:t>
            </a:r>
          </a:p>
          <a:p>
            <a:pPr lvl="2"/>
            <a:r>
              <a:rPr lang="en-US"/>
              <a:t>A-huntin’ and a-fishin’ (Varietät der Appalachen)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Merkmale heutiger Varietäten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Syntaktische Merkmale:</a:t>
            </a:r>
          </a:p>
          <a:p>
            <a:pPr lvl="1"/>
            <a:r>
              <a:rPr lang="en-US"/>
              <a:t>Vollendetes Verb </a:t>
            </a:r>
            <a:r>
              <a:rPr lang="en-US" i="1"/>
              <a:t>done</a:t>
            </a:r>
            <a:endParaRPr lang="en-US"/>
          </a:p>
          <a:p>
            <a:pPr lvl="2"/>
            <a:r>
              <a:rPr lang="en-US"/>
              <a:t>She done ate the food (Süden)</a:t>
            </a:r>
          </a:p>
          <a:p>
            <a:pPr lvl="1"/>
            <a:r>
              <a:rPr lang="en-US"/>
              <a:t>Doppelte Modalverben</a:t>
            </a:r>
          </a:p>
          <a:p>
            <a:pPr lvl="2"/>
            <a:r>
              <a:rPr lang="en-US"/>
              <a:t>They might could do it (Süden)</a:t>
            </a:r>
          </a:p>
          <a:p>
            <a:pPr lvl="1"/>
            <a:r>
              <a:rPr lang="en-US"/>
              <a:t>Übertragung aus der Herkunftssprache:</a:t>
            </a:r>
          </a:p>
          <a:p>
            <a:pPr lvl="2"/>
            <a:r>
              <a:rPr lang="en-US" i="1"/>
              <a:t>He’s going to have the cookies all</a:t>
            </a:r>
            <a:r>
              <a:rPr lang="en-US"/>
              <a:t> (Penn. Dutch)</a:t>
            </a:r>
          </a:p>
          <a:p>
            <a:pPr lvl="2"/>
            <a:r>
              <a:rPr lang="en-US" i="1"/>
              <a:t>I don’t know what for a car you had</a:t>
            </a:r>
          </a:p>
          <a:p>
            <a:pPr lvl="1"/>
            <a:r>
              <a:rPr lang="en-US"/>
              <a:t>Partizipien Formen</a:t>
            </a:r>
          </a:p>
          <a:p>
            <a:pPr lvl="2"/>
            <a:r>
              <a:rPr lang="en-US"/>
              <a:t>The cards need washed (Midland)</a:t>
            </a:r>
          </a:p>
          <a:p>
            <a:pPr lvl="1"/>
            <a:r>
              <a:rPr lang="en-US"/>
              <a:t>Mehrfache Verneinung</a:t>
            </a:r>
          </a:p>
          <a:p>
            <a:pPr lvl="2"/>
            <a:r>
              <a:rPr lang="en-US"/>
              <a:t>They didn’t do nothin’ to nobody.</a:t>
            </a:r>
          </a:p>
          <a:p>
            <a:pPr lvl="1"/>
            <a:r>
              <a:rPr lang="en-US"/>
              <a:t>Subjekt-Verb-Kongruenz mit Verbengeneralisierung</a:t>
            </a:r>
          </a:p>
          <a:p>
            <a:pPr lvl="2"/>
            <a:r>
              <a:rPr lang="en-US"/>
              <a:t>We was there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Latino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Ethnische Dialekte</a:t>
            </a:r>
          </a:p>
          <a:p>
            <a:r>
              <a:rPr lang="en-US"/>
              <a:t>Dialekte teilen keinen gemeinsamen Kern</a:t>
            </a:r>
          </a:p>
          <a:p>
            <a:r>
              <a:rPr lang="en-US"/>
              <a:t>Chicano English</a:t>
            </a:r>
          </a:p>
          <a:p>
            <a:pPr lvl="1"/>
            <a:r>
              <a:rPr lang="en-US"/>
              <a:t>Südwesten (Texas, California, Arizona, New Mexico)</a:t>
            </a:r>
          </a:p>
          <a:p>
            <a:r>
              <a:rPr lang="en-US"/>
              <a:t>Teilen Eigenschaften mit anderen Dialekten</a:t>
            </a:r>
          </a:p>
          <a:p>
            <a:pPr lvl="1"/>
            <a:r>
              <a:rPr lang="en-US"/>
              <a:t>“be” für gewöhnliche Handlungen</a:t>
            </a:r>
          </a:p>
          <a:p>
            <a:pPr lvl="1"/>
            <a:r>
              <a:rPr lang="en-US"/>
              <a:t>Verschiedene Präpositionen</a:t>
            </a:r>
          </a:p>
          <a:p>
            <a:pPr lvl="1"/>
            <a:r>
              <a:rPr lang="en-US"/>
              <a:t>Quotativ </a:t>
            </a:r>
            <a:r>
              <a:rPr lang="en-US" i="1"/>
              <a:t>be like</a:t>
            </a:r>
            <a:r>
              <a:rPr lang="en-US"/>
              <a:t>, </a:t>
            </a:r>
            <a:r>
              <a:rPr lang="en-US" i="1"/>
              <a:t>be all</a:t>
            </a:r>
            <a:endParaRPr lang="en-US"/>
          </a:p>
          <a:p>
            <a:r>
              <a:rPr lang="en-US"/>
              <a:t>Ähnliche Änderungen anderswo</a:t>
            </a:r>
          </a:p>
          <a:p>
            <a:pPr lvl="1"/>
            <a:r>
              <a:rPr lang="en-US"/>
              <a:t>Einfluss von lokalen Dialekten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Cajun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Lexikalische, phonologische Merkmale</a:t>
            </a:r>
          </a:p>
          <a:p>
            <a:pPr lvl="1"/>
            <a:r>
              <a:rPr lang="en-US"/>
              <a:t>Lexik breitete sich auf lokale Dialekte aus</a:t>
            </a:r>
          </a:p>
          <a:p>
            <a:pPr lvl="1"/>
            <a:r>
              <a:rPr lang="en-US"/>
              <a:t>Dipthong /ai/ wie im Süden</a:t>
            </a:r>
          </a:p>
          <a:p>
            <a:pPr lvl="1"/>
            <a:r>
              <a:rPr lang="en-US"/>
              <a:t>Stoppen von dentalem Frikativ </a:t>
            </a:r>
            <a:r>
              <a:rPr lang="en-US" i="1"/>
              <a:t>th </a:t>
            </a:r>
            <a:r>
              <a:rPr lang="en-US"/>
              <a:t>(nuddin’, broder)</a:t>
            </a:r>
          </a:p>
          <a:p>
            <a:r>
              <a:rPr lang="en-US"/>
              <a:t>Syntaktische</a:t>
            </a:r>
          </a:p>
          <a:p>
            <a:pPr lvl="1"/>
            <a:r>
              <a:rPr lang="en-US"/>
              <a:t>Mehrfache Verneinung: </a:t>
            </a:r>
            <a:r>
              <a:rPr lang="en-US" i="1"/>
              <a:t>They didn’t want no schooling</a:t>
            </a:r>
            <a:endParaRPr lang="en-US"/>
          </a:p>
          <a:p>
            <a:pPr lvl="1"/>
            <a:r>
              <a:rPr lang="en-US"/>
              <a:t>Generalisierung von Verben</a:t>
            </a:r>
          </a:p>
          <a:p>
            <a:pPr lvl="1"/>
            <a:r>
              <a:rPr lang="en-US"/>
              <a:t>Fehlen der Kopula: </a:t>
            </a:r>
            <a:r>
              <a:rPr lang="en-US" i="1"/>
              <a:t>They from around here</a:t>
            </a:r>
            <a:r>
              <a:rPr lang="en-US"/>
              <a:t>.</a:t>
            </a:r>
          </a:p>
          <a:p>
            <a:r>
              <a:rPr lang="en-US"/>
              <a:t>Wortwahl</a:t>
            </a:r>
          </a:p>
          <a:p>
            <a:pPr lvl="1"/>
            <a:r>
              <a:rPr lang="en-US" i="1"/>
              <a:t>Making groceries </a:t>
            </a:r>
            <a:r>
              <a:rPr lang="en-US"/>
              <a:t>(buying groceries)	</a:t>
            </a:r>
          </a:p>
          <a:p>
            <a:r>
              <a:rPr lang="en-US"/>
              <a:t>Einfluss des Französischen?</a:t>
            </a:r>
          </a:p>
          <a:p>
            <a:r>
              <a:rPr lang="en-US"/>
              <a:t>Symbol kultureller Identität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Cajun</a:t>
            </a:r>
          </a:p>
        </p:txBody>
      </p:sp>
      <p:pic>
        <p:nvPicPr>
          <p:cNvPr id="4" name="Clip2.mp4">
            <a:hlinkClick r:id="" action="ppaction://media"/>
          </p:cNvPr>
          <p:cNvPicPr>
            <a:picLocks noGrp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0000" y="2339181"/>
            <a:ext cx="40640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General American / Standard American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Zeichnet sich durch Mangel an dialektalischen Merkmalen aus</a:t>
            </a:r>
          </a:p>
          <a:p>
            <a:r>
              <a:rPr lang="en-US"/>
              <a:t>Ausgeprägte Aussprache (neutral)</a:t>
            </a:r>
          </a:p>
          <a:p>
            <a:r>
              <a:rPr lang="en-US"/>
              <a:t>Wird im Rahmen des Handels, der Dienstleistungen und des Arbeitsmarktes verwendet</a:t>
            </a:r>
          </a:p>
          <a:p>
            <a:r>
              <a:rPr lang="en-US"/>
              <a:t>Sprache der Medien</a:t>
            </a:r>
          </a:p>
          <a:p>
            <a:r>
              <a:rPr lang="en-US"/>
              <a:t>Sprache der Sozialsphäre von Hochgebildeten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American / SAE</a:t>
            </a:r>
          </a:p>
        </p:txBody>
      </p:sp>
      <p:pic>
        <p:nvPicPr>
          <p:cNvPr id="6" name="Clip1.mp4">
            <a:hlinkClick r:id="" action="ppaction://media"/>
          </p:cNvPr>
          <p:cNvPicPr>
            <a:picLocks noGrp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0000" y="2339181"/>
            <a:ext cx="4064000" cy="304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Diastratische Varietät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Group-exclusive vs. Group-preferential</a:t>
            </a:r>
          </a:p>
          <a:p>
            <a:r>
              <a:rPr lang="en-US"/>
              <a:t>“We were walk</a:t>
            </a:r>
            <a:r>
              <a:rPr lang="en-US" i="1"/>
              <a:t>in</a:t>
            </a:r>
            <a:r>
              <a:rPr lang="en-US"/>
              <a:t>’ down the street and we saw this car go</a:t>
            </a:r>
            <a:r>
              <a:rPr lang="en-US" i="1"/>
              <a:t>ing</a:t>
            </a:r>
            <a:r>
              <a:rPr lang="en-US"/>
              <a:t> out of control. The driver looked like he was sleep</a:t>
            </a:r>
            <a:r>
              <a:rPr lang="en-US" i="1"/>
              <a:t>ing</a:t>
            </a:r>
            <a:r>
              <a:rPr lang="en-US"/>
              <a:t> at the wheel or someth</a:t>
            </a:r>
            <a:r>
              <a:rPr lang="en-US" i="1"/>
              <a:t>in</a:t>
            </a:r>
            <a:r>
              <a:rPr lang="en-US"/>
              <a:t>’.”</a:t>
            </a:r>
          </a:p>
          <a:p>
            <a:r>
              <a:rPr lang="en-US"/>
              <a:t>Grammatische vs. phonologische Variabeln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Gliederung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Definition von Varietäten</a:t>
            </a:r>
          </a:p>
          <a:p>
            <a:r>
              <a:rPr lang="en-US"/>
              <a:t>Ursprünge und Entwicklung der diatopischen Varietäten in den USA</a:t>
            </a:r>
          </a:p>
          <a:p>
            <a:r>
              <a:rPr lang="en-US"/>
              <a:t>Derzeitige diatopische Varietäten und deren Eigenschaften</a:t>
            </a:r>
          </a:p>
          <a:p>
            <a:r>
              <a:rPr lang="en-US"/>
              <a:t>Diastratische Varietäten</a:t>
            </a:r>
          </a:p>
          <a:p>
            <a:r>
              <a:rPr lang="en-US"/>
              <a:t>Problemstellen</a:t>
            </a:r>
          </a:p>
          <a:p>
            <a:r>
              <a:rPr lang="en-US"/>
              <a:t>Quellen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Diastratische Varietäten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5969000"/>
            <a:ext cx="779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UM = upper middle class; LM = lower middle class; UW = upper working class; </a:t>
            </a:r>
          </a:p>
          <a:p>
            <a:r>
              <a:rPr lang="en-US"/>
              <a:t>LW = lower working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Diastratische Varietät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Einfluss von linguistischen Randbedingungen</a:t>
            </a:r>
          </a:p>
          <a:p>
            <a:r>
              <a:rPr lang="en-US"/>
              <a:t>Prestigevarietäten:</a:t>
            </a:r>
          </a:p>
          <a:p>
            <a:pPr lvl="1"/>
            <a:r>
              <a:rPr lang="en-US"/>
              <a:t>Preskriptive oder literarische Normen</a:t>
            </a:r>
          </a:p>
          <a:p>
            <a:pPr lvl="1"/>
            <a:r>
              <a:rPr lang="en-US"/>
              <a:t>Axis of stigmatization vs. axis of prestige</a:t>
            </a:r>
          </a:p>
          <a:p>
            <a:pPr lvl="2"/>
            <a:r>
              <a:rPr lang="en-US"/>
              <a:t>Nonstandard dialect structures</a:t>
            </a:r>
          </a:p>
          <a:p>
            <a:pPr lvl="2"/>
            <a:r>
              <a:rPr lang="en-US"/>
              <a:t>Spektrum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Einf</a:t>
            </a:r>
            <a:r>
              <a:rPr lang="en-US" dirty="0" err="1" smtClean="0"/>
              <a:t>lüsse</a:t>
            </a:r>
            <a:r>
              <a:rPr lang="en-US" dirty="0" smtClean="0"/>
              <a:t>, </a:t>
            </a:r>
            <a:r>
              <a:rPr lang="en-US" dirty="0" err="1" smtClean="0"/>
              <a:t>Probleme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Regionale</a:t>
            </a:r>
            <a:r>
              <a:rPr lang="en-US" dirty="0"/>
              <a:t> </a:t>
            </a:r>
            <a:r>
              <a:rPr lang="en-US" dirty="0" err="1"/>
              <a:t>Einflüsse</a:t>
            </a:r>
            <a:endParaRPr lang="en-US" dirty="0"/>
          </a:p>
          <a:p>
            <a:r>
              <a:rPr lang="en-US" dirty="0"/>
              <a:t>Covert Prestige</a:t>
            </a:r>
          </a:p>
          <a:p>
            <a:r>
              <a:rPr lang="en-US" dirty="0"/>
              <a:t>Social Stereotypes</a:t>
            </a:r>
          </a:p>
          <a:p>
            <a:r>
              <a:rPr lang="en-US" dirty="0"/>
              <a:t>Was </a:t>
            </a:r>
            <a:r>
              <a:rPr lang="en-US" dirty="0" err="1"/>
              <a:t>zählt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Varietät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Quellen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http://members.peak.org/~jeremy/dictionaryclassic/figures/dialectsUS.gif</a:t>
            </a:r>
          </a:p>
          <a:p>
            <a:r>
              <a:rPr lang="en-US">
                <a:hlinkClick r:id="rId2"/>
              </a:rPr>
              <a:t>http://www.modlinguistics.com/Sociolinguistics/images/AmDialMap.gif</a:t>
            </a:r>
            <a:endParaRPr lang="en-US"/>
          </a:p>
          <a:p>
            <a:r>
              <a:rPr lang="en-US"/>
              <a:t>Kretzschmar Jr., William A. “Regional Dialects”. In </a:t>
            </a:r>
            <a:r>
              <a:rPr lang="en-US" i="1"/>
              <a:t>Social Varieties of American English</a:t>
            </a:r>
            <a:r>
              <a:rPr lang="en-US"/>
              <a:t>. Cambridge University Press. 2004</a:t>
            </a:r>
          </a:p>
          <a:p>
            <a:r>
              <a:rPr lang="en-US"/>
              <a:t>Wolfram, Walt, and Natalie Schilling-Estes. 2006 </a:t>
            </a:r>
            <a:r>
              <a:rPr lang="en-US" i="1"/>
              <a:t>American English: Dialects and Variation</a:t>
            </a:r>
            <a:r>
              <a:rPr lang="en-US"/>
              <a:t>. Second edition. Cambridge/Oxford: Basil Blackwell.</a:t>
            </a:r>
          </a:p>
          <a:p>
            <a:r>
              <a:rPr lang="en-US"/>
              <a:t>Wolfram, Walt. “Language in the USA, Themes for the Twenty First Century”. In </a:t>
            </a:r>
            <a:r>
              <a:rPr lang="en-US" i="1"/>
              <a:t>Social Varieties of American English</a:t>
            </a:r>
            <a:r>
              <a:rPr lang="en-US"/>
              <a:t>. Cambridge University Press. 2004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einer Varietät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“It is important to remember that ‘speaking a regional dialect’ is really nothing more than a </a:t>
            </a:r>
            <a:r>
              <a:rPr lang="en-US" i="1"/>
              <a:t>tendency</a:t>
            </a:r>
            <a:r>
              <a:rPr lang="en-US"/>
              <a:t> for a speaker to make some of the same linguistic choices as other people from the same location. A ‘dialect’ is thus a generalization, an abstraction that seizes upon a few selected linguistic features to characterize a variety of the language. A dialect is not a social contract or a comprehensive set of linguistic rules by which all the residents of an area must abide.” (Kretzschmar 2004) [Hervorhebung von mir]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Untersuchungen US-englischer Varitetäten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Unterscheidung durch drei Kriterien:</a:t>
            </a:r>
          </a:p>
          <a:p>
            <a:pPr lvl="1"/>
            <a:r>
              <a:rPr lang="en-US"/>
              <a:t>Lexik</a:t>
            </a:r>
          </a:p>
          <a:p>
            <a:pPr lvl="1"/>
            <a:r>
              <a:rPr lang="en-US"/>
              <a:t>Phonologie</a:t>
            </a:r>
          </a:p>
          <a:p>
            <a:pPr lvl="1"/>
            <a:r>
              <a:rPr lang="en-US"/>
              <a:t>Grammatik</a:t>
            </a:r>
          </a:p>
          <a:p>
            <a:r>
              <a:rPr lang="en-US"/>
              <a:t>Besondere Berücksichtigung auf Raum (Region)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Ursprünge der diatopischen Varietäten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Wurzeln auf die ursprünglichen Besiedler zurückzuführen</a:t>
            </a:r>
          </a:p>
          <a:p>
            <a:r>
              <a:rPr lang="en-US"/>
              <a:t>Erste Siedlungen</a:t>
            </a:r>
          </a:p>
          <a:p>
            <a:pPr lvl="1"/>
            <a:r>
              <a:rPr lang="en-US"/>
              <a:t>Virginia, Massachusetts</a:t>
            </a:r>
          </a:p>
          <a:p>
            <a:r>
              <a:rPr lang="en-US"/>
              <a:t>Weitere wichtige Orte</a:t>
            </a:r>
          </a:p>
          <a:p>
            <a:pPr lvl="1"/>
            <a:r>
              <a:rPr lang="en-US"/>
              <a:t>Philadelphia (1680)</a:t>
            </a:r>
          </a:p>
          <a:p>
            <a:pPr lvl="1"/>
            <a:r>
              <a:rPr lang="en-US"/>
              <a:t>Charleston (1670)</a:t>
            </a:r>
          </a:p>
          <a:p>
            <a:pPr lvl="1"/>
            <a:r>
              <a:rPr lang="en-US"/>
              <a:t>New Orleans (1717)</a:t>
            </a:r>
          </a:p>
          <a:p>
            <a:r>
              <a:rPr lang="en-US"/>
              <a:t>Andere Einflüsse</a:t>
            </a:r>
          </a:p>
          <a:p>
            <a:pPr lvl="1"/>
            <a:r>
              <a:rPr lang="en-US"/>
              <a:t>Indianer, Umgebung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Ausbreitung der Varietäten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Ausbreitung bis zum Mississippi</a:t>
            </a:r>
          </a:p>
          <a:p>
            <a:pPr lvl="1"/>
            <a:r>
              <a:rPr lang="en-US"/>
              <a:t>North, Midland, South</a:t>
            </a:r>
          </a:p>
          <a:p>
            <a:r>
              <a:rPr lang="en-US"/>
              <a:t>Colonial Leveling (Kretzschmar 2004)</a:t>
            </a:r>
          </a:p>
          <a:p>
            <a:r>
              <a:rPr lang="en-US"/>
              <a:t>Immigration (Scots-Irish, Deutsche -&gt; Pennsylvania Dutch)</a:t>
            </a:r>
          </a:p>
          <a:p>
            <a:r>
              <a:rPr lang="en-US"/>
              <a:t>Vermischung der Varietäten jenseits vom Mississippi</a:t>
            </a:r>
          </a:p>
          <a:p>
            <a:pPr lvl="1"/>
            <a:r>
              <a:rPr lang="en-US"/>
              <a:t>Wanderung von Osten nach Westen</a:t>
            </a:r>
          </a:p>
          <a:p>
            <a:pPr lvl="1"/>
            <a:r>
              <a:rPr lang="en-US"/>
              <a:t>Kalifornischer Goldrausch 1849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mDialMap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0957" r="-10957"/>
          <a:stretch>
            <a:fillRect/>
          </a:stretch>
        </p:blipFill>
        <p:spPr>
          <a:xfrm>
            <a:off x="-173680" y="792456"/>
            <a:ext cx="9595840" cy="573812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Veränderungen im 20. Jh.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Neue</a:t>
            </a:r>
            <a:r>
              <a:rPr lang="en-US" dirty="0"/>
              <a:t> </a:t>
            </a:r>
            <a:r>
              <a:rPr lang="en-US" dirty="0" err="1"/>
              <a:t>Immigrationswellen</a:t>
            </a:r>
            <a:endParaRPr lang="en-US" dirty="0"/>
          </a:p>
          <a:p>
            <a:r>
              <a:rPr lang="en-US" dirty="0" err="1"/>
              <a:t>Umsiedlung</a:t>
            </a:r>
            <a:r>
              <a:rPr lang="en-US" dirty="0"/>
              <a:t> in </a:t>
            </a:r>
            <a:r>
              <a:rPr lang="en-US" dirty="0" err="1"/>
              <a:t>neue</a:t>
            </a:r>
            <a:r>
              <a:rPr lang="en-US" dirty="0"/>
              <a:t> </a:t>
            </a:r>
            <a:r>
              <a:rPr lang="en-US" dirty="0" err="1"/>
              <a:t>Richtungen</a:t>
            </a:r>
            <a:endParaRPr lang="en-US" dirty="0"/>
          </a:p>
          <a:p>
            <a:r>
              <a:rPr lang="en-US" dirty="0" err="1"/>
              <a:t>Neue</a:t>
            </a:r>
            <a:r>
              <a:rPr lang="en-US" dirty="0"/>
              <a:t> </a:t>
            </a:r>
            <a:r>
              <a:rPr lang="en-US" dirty="0" err="1"/>
              <a:t>kulturelle</a:t>
            </a:r>
            <a:r>
              <a:rPr lang="en-US" dirty="0"/>
              <a:t> </a:t>
            </a:r>
            <a:r>
              <a:rPr lang="en-US" dirty="0" err="1"/>
              <a:t>Zentren</a:t>
            </a:r>
            <a:endParaRPr lang="en-US" dirty="0"/>
          </a:p>
          <a:p>
            <a:r>
              <a:rPr lang="en-US" dirty="0" err="1"/>
              <a:t>Steigender</a:t>
            </a:r>
            <a:r>
              <a:rPr lang="en-US" dirty="0"/>
              <a:t> </a:t>
            </a:r>
            <a:r>
              <a:rPr lang="en-US" dirty="0" err="1"/>
              <a:t>interregionaler</a:t>
            </a:r>
            <a:r>
              <a:rPr lang="en-US" dirty="0"/>
              <a:t> </a:t>
            </a:r>
            <a:r>
              <a:rPr lang="en-US" dirty="0" err="1" smtClean="0"/>
              <a:t>Kontakt</a:t>
            </a:r>
            <a:endParaRPr lang="en-US" dirty="0" smtClean="0"/>
          </a:p>
          <a:p>
            <a:r>
              <a:rPr lang="en-US" dirty="0" smtClean="0"/>
              <a:t>Non-Standard Dialects / Vernacular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lectsUS.gif"/>
          <p:cNvPicPr>
            <a:picLocks noGrp="1" noChangeAspect="1"/>
          </p:cNvPicPr>
          <p:nvPr>
            <p:ph idx="1"/>
          </p:nvPr>
        </p:nvPicPr>
        <p:blipFill>
          <a:blip r:embed="rId2"/>
          <a:srcRect l="-6206" r="-6206"/>
          <a:stretch>
            <a:fillRect/>
          </a:stretch>
        </p:blipFill>
        <p:spPr>
          <a:xfrm>
            <a:off x="-160574" y="609600"/>
            <a:ext cx="9545874" cy="52498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Bildschirmpräsentation (4:3)</PresentationFormat>
  <Paragraphs>135</Paragraphs>
  <Slides>23</Slides>
  <Notes>0</Notes>
  <HiddenSlides>0</HiddenSlides>
  <MMClips>2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Office Theme</vt:lpstr>
      <vt:lpstr>Diatopische und Diastratische Varietäten im US-Englischen</vt:lpstr>
      <vt:lpstr>Gliederung</vt:lpstr>
      <vt:lpstr>Definition einer Varietät</vt:lpstr>
      <vt:lpstr>Untersuchungen US-englischer Varitetäten</vt:lpstr>
      <vt:lpstr>Ursprünge der diatopischen Varietäten</vt:lpstr>
      <vt:lpstr>Ausbreitung der Varietäten</vt:lpstr>
      <vt:lpstr>Folie 7</vt:lpstr>
      <vt:lpstr>Veränderungen im 20. Jh.</vt:lpstr>
      <vt:lpstr>Folie 9</vt:lpstr>
      <vt:lpstr>Folie 10</vt:lpstr>
      <vt:lpstr>Merkmale heutiger Varietäten</vt:lpstr>
      <vt:lpstr>Merkmale heutiger Varietäten</vt:lpstr>
      <vt:lpstr>Merkmale heutiger Varietäten</vt:lpstr>
      <vt:lpstr>Latino English</vt:lpstr>
      <vt:lpstr>Cajun English</vt:lpstr>
      <vt:lpstr>Cajun</vt:lpstr>
      <vt:lpstr>General American / Standard American English</vt:lpstr>
      <vt:lpstr>General American / SAE</vt:lpstr>
      <vt:lpstr>Diastratische Varietät</vt:lpstr>
      <vt:lpstr>Diastratische Varietäten</vt:lpstr>
      <vt:lpstr>Diastratische Varietät</vt:lpstr>
      <vt:lpstr>Andere Einflüsse, Probleme</vt:lpstr>
      <vt:lpstr>Quellen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Diatopische und Diastratische Varietäten im US-Englischen</dc:title>
  <dc:creator>Brett Ellis</dc:creator>
  <cp:lastModifiedBy>PC</cp:lastModifiedBy>
  <cp:revision>10</cp:revision>
  <dcterms:created xsi:type="dcterms:W3CDTF">2011-06-22T00:11:02Z</dcterms:created>
  <dcterms:modified xsi:type="dcterms:W3CDTF">2011-06-22T06:09:40Z</dcterms:modified>
</cp:coreProperties>
</file>