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59" r:id="rId5"/>
    <p:sldId id="262" r:id="rId6"/>
    <p:sldId id="302" r:id="rId7"/>
    <p:sldId id="267" r:id="rId8"/>
    <p:sldId id="285" r:id="rId9"/>
    <p:sldId id="268" r:id="rId10"/>
    <p:sldId id="269" r:id="rId11"/>
    <p:sldId id="270" r:id="rId12"/>
    <p:sldId id="271" r:id="rId13"/>
    <p:sldId id="286" r:id="rId14"/>
    <p:sldId id="279" r:id="rId15"/>
    <p:sldId id="280" r:id="rId16"/>
    <p:sldId id="287" r:id="rId17"/>
    <p:sldId id="272" r:id="rId18"/>
    <p:sldId id="273" r:id="rId19"/>
    <p:sldId id="276" r:id="rId20"/>
    <p:sldId id="278" r:id="rId21"/>
    <p:sldId id="288" r:id="rId22"/>
    <p:sldId id="281" r:id="rId23"/>
    <p:sldId id="301" r:id="rId24"/>
    <p:sldId id="282" r:id="rId25"/>
    <p:sldId id="289" r:id="rId26"/>
    <p:sldId id="292" r:id="rId27"/>
    <p:sldId id="303" r:id="rId28"/>
    <p:sldId id="293" r:id="rId29"/>
    <p:sldId id="304" r:id="rId30"/>
    <p:sldId id="305" r:id="rId31"/>
    <p:sldId id="306" r:id="rId32"/>
    <p:sldId id="307" r:id="rId33"/>
    <p:sldId id="308" r:id="rId34"/>
    <p:sldId id="299" r:id="rId35"/>
    <p:sldId id="298" r:id="rId3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ne Rau" initials="S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8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1489C0-2962-4F46-AAE6-8E796526C2F4}" type="datetimeFigureOut">
              <a:rPr lang="de-DE" smtClean="0"/>
              <a:t>29.06.2011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52C1F5-8889-47DD-A0ED-19608A671A74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kiezdeutsch.de/aufeinenblick.html" TargetMode="External"/><Relationship Id="rId2" Type="http://schemas.openxmlformats.org/officeDocument/2006/relationships/hyperlink" Target="http://fr.wikipedia.org/wiki/Argo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.wikipedia.org/wiki/Rotwels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Varietäten – </a:t>
            </a:r>
            <a:r>
              <a:rPr lang="de-DE" i="1" dirty="0" smtClean="0"/>
              <a:t>Argot</a:t>
            </a:r>
            <a:r>
              <a:rPr lang="de-DE" dirty="0" smtClean="0"/>
              <a:t> im Französischen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e-DE" dirty="0" smtClean="0"/>
              <a:t>Referat von Susanne Rau</a:t>
            </a:r>
          </a:p>
          <a:p>
            <a:pPr algn="r"/>
            <a:r>
              <a:rPr lang="de-DE" dirty="0" smtClean="0"/>
              <a:t>im Seminar „</a:t>
            </a:r>
            <a:r>
              <a:rPr lang="de-DE" dirty="0" err="1" smtClean="0"/>
              <a:t>Varietätenlinguistik</a:t>
            </a:r>
            <a:r>
              <a:rPr lang="de-DE" dirty="0" smtClean="0"/>
              <a:t>“</a:t>
            </a:r>
          </a:p>
          <a:p>
            <a:pPr algn="r"/>
            <a:r>
              <a:rPr lang="de-DE" dirty="0" smtClean="0"/>
              <a:t>Dozent: Prof. Dr. Carsten Sinner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3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Argot</a:t>
            </a:r>
            <a:r>
              <a:rPr lang="de-DE" dirty="0" smtClean="0"/>
              <a:t> - Abgrenzung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lvl="0" indent="-514350">
              <a:buFont typeface="+mj-lt"/>
              <a:buAutoNum type="arabicPeriod" startAt="2"/>
            </a:pPr>
            <a:r>
              <a:rPr lang="de-DE" dirty="0"/>
              <a:t>Abgrenzung </a:t>
            </a:r>
            <a:r>
              <a:rPr lang="de-DE" dirty="0" smtClean="0"/>
              <a:t>von </a:t>
            </a:r>
            <a:r>
              <a:rPr lang="de-DE" b="1" dirty="0" smtClean="0"/>
              <a:t>Dialekt</a:t>
            </a:r>
            <a:r>
              <a:rPr lang="de-DE" dirty="0" smtClean="0"/>
              <a:t>: </a:t>
            </a:r>
            <a:r>
              <a:rPr lang="de-DE" i="1" dirty="0" smtClean="0"/>
              <a:t>Argot</a:t>
            </a:r>
            <a:r>
              <a:rPr lang="de-DE" dirty="0" smtClean="0"/>
              <a:t> basiert auf semantischer </a:t>
            </a:r>
            <a:r>
              <a:rPr lang="de-DE" dirty="0"/>
              <a:t>Abweichung und </a:t>
            </a:r>
            <a:r>
              <a:rPr lang="de-DE" dirty="0" smtClean="0"/>
              <a:t>Sonderentwicklung, Dialekte dagegen…</a:t>
            </a:r>
          </a:p>
          <a:p>
            <a:pPr marL="870966" lvl="1" indent="-514350"/>
            <a:r>
              <a:rPr lang="de-DE" dirty="0" smtClean="0"/>
              <a:t>sind </a:t>
            </a:r>
            <a:r>
              <a:rPr lang="de-DE" dirty="0"/>
              <a:t>in allen Ebenen des Sprachsystems zu </a:t>
            </a:r>
            <a:r>
              <a:rPr lang="de-DE" dirty="0" smtClean="0"/>
              <a:t>finden</a:t>
            </a:r>
          </a:p>
          <a:p>
            <a:pPr marL="870966" lvl="1" indent="-514350"/>
            <a:r>
              <a:rPr lang="de-DE" dirty="0" smtClean="0"/>
              <a:t>sind </a:t>
            </a:r>
            <a:r>
              <a:rPr lang="de-DE" dirty="0"/>
              <a:t>mit der frühen Spracherwerbsphase verbunden </a:t>
            </a:r>
            <a:endParaRPr lang="de-DE" dirty="0" smtClean="0"/>
          </a:p>
          <a:p>
            <a:pPr marL="870966" lvl="1" indent="-514350"/>
            <a:r>
              <a:rPr lang="de-DE" dirty="0" smtClean="0"/>
              <a:t>werden </a:t>
            </a:r>
            <a:r>
              <a:rPr lang="de-DE" dirty="0"/>
              <a:t>prinzipiell unbewusst gesprochen</a:t>
            </a:r>
          </a:p>
          <a:p>
            <a:pPr marL="596646" indent="-514350">
              <a:buFont typeface="+mj-lt"/>
              <a:buAutoNum type="arabicPeriod" startAt="2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45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Argot </a:t>
            </a:r>
            <a:r>
              <a:rPr lang="de-DE" dirty="0" smtClean="0"/>
              <a:t>- Abgrenzung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de-DE" dirty="0" smtClean="0"/>
              <a:t>Abgrenzung von </a:t>
            </a:r>
            <a:r>
              <a:rPr lang="de-DE" b="1" i="1" dirty="0" err="1" smtClean="0"/>
              <a:t>français</a:t>
            </a:r>
            <a:r>
              <a:rPr lang="de-DE" b="1" i="1" dirty="0" smtClean="0"/>
              <a:t> </a:t>
            </a:r>
            <a:r>
              <a:rPr lang="de-DE" b="1" i="1" dirty="0" err="1" smtClean="0"/>
              <a:t>populaire</a:t>
            </a:r>
            <a:r>
              <a:rPr lang="de-DE" dirty="0" smtClean="0"/>
              <a:t>:</a:t>
            </a:r>
            <a:r>
              <a:rPr lang="de-DE" b="1" i="1" dirty="0" smtClean="0"/>
              <a:t> </a:t>
            </a:r>
            <a:r>
              <a:rPr lang="de-DE" dirty="0" smtClean="0"/>
              <a:t>schwierig aufgrund von Verwässerung der Termini im Laufe der Jahrhunderte</a:t>
            </a:r>
          </a:p>
          <a:p>
            <a:r>
              <a:rPr lang="de-DE" dirty="0" smtClean="0"/>
              <a:t>Gemeinsamkeiten:</a:t>
            </a:r>
          </a:p>
          <a:p>
            <a:pPr lvl="1"/>
            <a:r>
              <a:rPr lang="de-DE" dirty="0" smtClean="0"/>
              <a:t>Bekundung von Gruppenzugehörigkeit</a:t>
            </a:r>
          </a:p>
          <a:p>
            <a:pPr lvl="1"/>
            <a:r>
              <a:rPr lang="de-DE" dirty="0" smtClean="0"/>
              <a:t>soziales Solidaritätsgefühl</a:t>
            </a:r>
            <a:endParaRPr lang="de-DE" dirty="0"/>
          </a:p>
          <a:p>
            <a:pPr marL="596646" indent="-514350">
              <a:buFont typeface="+mj-lt"/>
              <a:buAutoNum type="arabicPeriod" startAt="3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02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Argot </a:t>
            </a:r>
            <a:r>
              <a:rPr lang="de-DE" dirty="0" smtClean="0"/>
              <a:t>- Abgrenzung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r>
              <a:rPr lang="de-DE" sz="2700" dirty="0" smtClean="0"/>
              <a:t>Unterschiede:</a:t>
            </a:r>
          </a:p>
          <a:p>
            <a:pPr lvl="0"/>
            <a:r>
              <a:rPr lang="de-DE" sz="2700" i="1" dirty="0"/>
              <a:t>A</a:t>
            </a:r>
            <a:r>
              <a:rPr lang="de-DE" sz="2700" i="1" dirty="0" smtClean="0"/>
              <a:t>rgot</a:t>
            </a:r>
            <a:r>
              <a:rPr lang="de-DE" sz="2700" dirty="0" smtClean="0"/>
              <a:t> </a:t>
            </a:r>
            <a:r>
              <a:rPr lang="de-DE" sz="2700" dirty="0"/>
              <a:t>wird von marginalen </a:t>
            </a:r>
            <a:r>
              <a:rPr lang="de-DE" sz="2700" dirty="0" smtClean="0"/>
              <a:t>Gruppen </a:t>
            </a:r>
            <a:r>
              <a:rPr lang="de-DE" sz="2700" dirty="0"/>
              <a:t>gesprochen, </a:t>
            </a:r>
            <a:r>
              <a:rPr lang="de-DE" sz="2700" i="1" dirty="0" err="1"/>
              <a:t>français</a:t>
            </a:r>
            <a:r>
              <a:rPr lang="de-DE" sz="2700" i="1" dirty="0"/>
              <a:t> </a:t>
            </a:r>
            <a:r>
              <a:rPr lang="de-DE" sz="2700" i="1" dirty="0" err="1"/>
              <a:t>populaire</a:t>
            </a:r>
            <a:r>
              <a:rPr lang="de-DE" sz="2700" i="1" dirty="0"/>
              <a:t> </a:t>
            </a:r>
            <a:r>
              <a:rPr lang="de-DE" sz="2700" dirty="0" smtClean="0"/>
              <a:t>von </a:t>
            </a:r>
            <a:r>
              <a:rPr lang="de-DE" sz="2700" dirty="0"/>
              <a:t>der Mehrzahl der Sprecher</a:t>
            </a:r>
          </a:p>
          <a:p>
            <a:pPr lvl="0"/>
            <a:r>
              <a:rPr lang="de-DE" sz="2700" i="1" dirty="0"/>
              <a:t>A</a:t>
            </a:r>
            <a:r>
              <a:rPr lang="de-DE" sz="2700" i="1" dirty="0" smtClean="0"/>
              <a:t>rgot</a:t>
            </a:r>
            <a:r>
              <a:rPr lang="de-DE" sz="2700" dirty="0" smtClean="0"/>
              <a:t> </a:t>
            </a:r>
            <a:r>
              <a:rPr lang="de-DE" sz="2700" dirty="0"/>
              <a:t>für Nichtinitiierte ein hermetisches, </a:t>
            </a:r>
            <a:r>
              <a:rPr lang="de-DE" sz="2700" i="1" dirty="0" err="1"/>
              <a:t>français</a:t>
            </a:r>
            <a:r>
              <a:rPr lang="de-DE" sz="2700" i="1" dirty="0"/>
              <a:t> </a:t>
            </a:r>
            <a:r>
              <a:rPr lang="de-DE" sz="2700" i="1" dirty="0" err="1"/>
              <a:t>populaire</a:t>
            </a:r>
            <a:r>
              <a:rPr lang="de-DE" sz="2700" i="1" dirty="0"/>
              <a:t> </a:t>
            </a:r>
            <a:r>
              <a:rPr lang="de-DE" sz="2700" dirty="0" smtClean="0"/>
              <a:t>ein </a:t>
            </a:r>
            <a:r>
              <a:rPr lang="de-DE" sz="2700" dirty="0"/>
              <a:t>offenes sprachliches Inventar</a:t>
            </a:r>
          </a:p>
          <a:p>
            <a:pPr marL="82296" indent="0">
              <a:buNone/>
            </a:pPr>
            <a:r>
              <a:rPr lang="de-DE" sz="2700" dirty="0"/>
              <a:t>Grenzen zwischen </a:t>
            </a:r>
            <a:r>
              <a:rPr lang="de-DE" sz="2700" i="1" dirty="0"/>
              <a:t>A</a:t>
            </a:r>
            <a:r>
              <a:rPr lang="de-DE" sz="2700" i="1" dirty="0" smtClean="0"/>
              <a:t>rgot</a:t>
            </a:r>
            <a:r>
              <a:rPr lang="de-DE" sz="2700" dirty="0" smtClean="0"/>
              <a:t> </a:t>
            </a:r>
            <a:r>
              <a:rPr lang="de-DE" sz="2700" dirty="0"/>
              <a:t>und </a:t>
            </a:r>
            <a:r>
              <a:rPr lang="de-DE" sz="2700" i="1" dirty="0" err="1"/>
              <a:t>français</a:t>
            </a:r>
            <a:r>
              <a:rPr lang="de-DE" sz="2700" i="1" dirty="0"/>
              <a:t> </a:t>
            </a:r>
            <a:r>
              <a:rPr lang="de-DE" sz="2700" i="1" dirty="0" err="1"/>
              <a:t>populaire</a:t>
            </a:r>
            <a:r>
              <a:rPr lang="de-DE" sz="2700" i="1" dirty="0"/>
              <a:t> </a:t>
            </a:r>
            <a:r>
              <a:rPr lang="de-DE" sz="2700" dirty="0" smtClean="0"/>
              <a:t>verwischen </a:t>
            </a:r>
            <a:r>
              <a:rPr lang="de-DE" sz="2700" dirty="0"/>
              <a:t>sich allerdings heutzutage immer </a:t>
            </a:r>
            <a:r>
              <a:rPr lang="de-DE" sz="2700" dirty="0" smtClean="0"/>
              <a:t>mehr</a:t>
            </a:r>
            <a:endParaRPr lang="de-DE" sz="27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26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Polysemie des Terminus „</a:t>
            </a:r>
            <a:r>
              <a:rPr lang="de-DE" i="1" dirty="0" err="1" smtClean="0"/>
              <a:t>argot</a:t>
            </a:r>
            <a:r>
              <a:rPr lang="de-DE" i="1" dirty="0" smtClean="0"/>
              <a:t>“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5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Polysemie „</a:t>
            </a:r>
            <a:r>
              <a:rPr lang="de-DE" i="1" dirty="0" smtClean="0"/>
              <a:t>Argot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Koexistenz von </a:t>
            </a:r>
          </a:p>
          <a:p>
            <a:pPr lvl="1"/>
            <a:r>
              <a:rPr lang="de-DE" dirty="0" smtClean="0"/>
              <a:t>alten </a:t>
            </a:r>
            <a:r>
              <a:rPr lang="de-DE" dirty="0"/>
              <a:t>(eher kryptischen) und </a:t>
            </a:r>
            <a:endParaRPr lang="de-DE" dirty="0" smtClean="0"/>
          </a:p>
          <a:p>
            <a:pPr lvl="1"/>
            <a:r>
              <a:rPr lang="de-DE" dirty="0" smtClean="0"/>
              <a:t>neueren </a:t>
            </a:r>
            <a:r>
              <a:rPr lang="de-DE" dirty="0"/>
              <a:t>(eher vom restringierten Gebrauch abhängigen) Bedeutungen </a:t>
            </a:r>
            <a:endParaRPr lang="de-DE" dirty="0" smtClean="0"/>
          </a:p>
          <a:p>
            <a:r>
              <a:rPr lang="de-DE" dirty="0" smtClean="0"/>
              <a:t>… und historischen Bedeutungen</a:t>
            </a:r>
          </a:p>
          <a:p>
            <a:pPr marL="82296" indent="0">
              <a:buNone/>
            </a:pPr>
            <a:r>
              <a:rPr lang="de-DE" dirty="0" smtClean="0"/>
              <a:t>	–&gt; </a:t>
            </a:r>
            <a:r>
              <a:rPr lang="de-DE" dirty="0"/>
              <a:t>sprachwissenschaftlich </a:t>
            </a:r>
            <a:r>
              <a:rPr lang="de-DE" dirty="0" smtClean="0"/>
              <a:t>	problematisch!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43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Polysemie „</a:t>
            </a:r>
            <a:r>
              <a:rPr lang="de-DE" i="1" dirty="0" smtClean="0"/>
              <a:t>Argot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Polysemie </a:t>
            </a:r>
            <a:r>
              <a:rPr lang="de-DE" dirty="0" smtClean="0"/>
              <a:t>führt </a:t>
            </a:r>
            <a:r>
              <a:rPr lang="de-DE" dirty="0"/>
              <a:t>dazu, dass eine Reihe von Bezeichnungen für bestimmte </a:t>
            </a:r>
            <a:r>
              <a:rPr lang="de-DE" dirty="0" smtClean="0"/>
              <a:t>Erscheinungsformen </a:t>
            </a:r>
            <a:r>
              <a:rPr lang="de-DE" dirty="0"/>
              <a:t>des </a:t>
            </a:r>
            <a:r>
              <a:rPr lang="de-DE" dirty="0" smtClean="0"/>
              <a:t>A</a:t>
            </a:r>
            <a:r>
              <a:rPr lang="de-DE" i="1" dirty="0" smtClean="0"/>
              <a:t>rgot</a:t>
            </a:r>
            <a:r>
              <a:rPr lang="de-DE" dirty="0" smtClean="0"/>
              <a:t> </a:t>
            </a:r>
            <a:r>
              <a:rPr lang="de-DE" dirty="0"/>
              <a:t>partiell synonym werden:</a:t>
            </a:r>
          </a:p>
          <a:p>
            <a:pPr lvl="1"/>
            <a:r>
              <a:rPr lang="fr-FR" i="1" dirty="0" smtClean="0"/>
              <a:t>javanais</a:t>
            </a:r>
            <a:r>
              <a:rPr lang="de-DE" i="1" dirty="0" smtClean="0"/>
              <a:t>, </a:t>
            </a:r>
            <a:r>
              <a:rPr lang="fr-FR" i="1" dirty="0" err="1" smtClean="0"/>
              <a:t>argonji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fr-FR" i="1" dirty="0" smtClean="0"/>
              <a:t>verlan</a:t>
            </a:r>
            <a:r>
              <a:rPr lang="de-DE" dirty="0" smtClean="0"/>
              <a:t> betonen </a:t>
            </a:r>
            <a:r>
              <a:rPr lang="de-DE" dirty="0"/>
              <a:t>den kryptischen </a:t>
            </a:r>
            <a:r>
              <a:rPr lang="de-DE" dirty="0" smtClean="0"/>
              <a:t>Gebrauch</a:t>
            </a:r>
          </a:p>
          <a:p>
            <a:pPr lvl="1"/>
            <a:r>
              <a:rPr lang="fr-FR" i="1" dirty="0" smtClean="0"/>
              <a:t>jobelin</a:t>
            </a:r>
            <a:r>
              <a:rPr lang="de-DE" i="1" dirty="0" smtClean="0"/>
              <a:t>, </a:t>
            </a:r>
            <a:r>
              <a:rPr lang="fr-FR" i="1" dirty="0" err="1" smtClean="0"/>
              <a:t>blesquin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fr-FR" i="1" dirty="0" smtClean="0"/>
              <a:t>loucherbem</a:t>
            </a:r>
            <a:r>
              <a:rPr lang="de-DE" dirty="0" smtClean="0"/>
              <a:t> beziehen </a:t>
            </a:r>
            <a:r>
              <a:rPr lang="de-DE" dirty="0"/>
              <a:t>sich </a:t>
            </a:r>
            <a:r>
              <a:rPr lang="de-DE" dirty="0" smtClean="0"/>
              <a:t>auf </a:t>
            </a:r>
            <a:r>
              <a:rPr lang="de-DE" dirty="0"/>
              <a:t>soziale Besonderheiten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63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Geschichte des </a:t>
            </a:r>
            <a:r>
              <a:rPr lang="de-DE" i="1" dirty="0" smtClean="0"/>
              <a:t>Argot</a:t>
            </a:r>
            <a:r>
              <a:rPr lang="de-DE" dirty="0" smtClean="0"/>
              <a:t> – 12. JH bis heute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2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Geschichte </a:t>
            </a:r>
            <a:r>
              <a:rPr lang="de-DE" i="1" dirty="0" smtClean="0"/>
              <a:t>Argot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12. </a:t>
            </a:r>
            <a:r>
              <a:rPr lang="de-DE" dirty="0"/>
              <a:t>JH: </a:t>
            </a:r>
            <a:r>
              <a:rPr lang="de-DE" dirty="0" smtClean="0"/>
              <a:t>erste Anwendung kryptischer Sprache</a:t>
            </a:r>
          </a:p>
          <a:p>
            <a:r>
              <a:rPr lang="de-DE" dirty="0" smtClean="0"/>
              <a:t>15. JH: erste Dokumentation von </a:t>
            </a:r>
            <a:r>
              <a:rPr lang="de-DE" i="1" dirty="0" smtClean="0"/>
              <a:t>Jargon</a:t>
            </a:r>
            <a:r>
              <a:rPr lang="de-DE" dirty="0" smtClean="0"/>
              <a:t>, das von </a:t>
            </a:r>
            <a:r>
              <a:rPr lang="de-DE" dirty="0"/>
              <a:t>den </a:t>
            </a:r>
            <a:r>
              <a:rPr lang="de-DE" i="1" dirty="0" err="1"/>
              <a:t>Coquillards</a:t>
            </a:r>
            <a:r>
              <a:rPr lang="de-DE" dirty="0"/>
              <a:t> </a:t>
            </a:r>
            <a:r>
              <a:rPr lang="de-DE" dirty="0" smtClean="0"/>
              <a:t>gesprochen wurde</a:t>
            </a:r>
          </a:p>
          <a:p>
            <a:r>
              <a:rPr lang="de-DE" dirty="0" smtClean="0"/>
              <a:t>17. JH: Terminus </a:t>
            </a:r>
            <a:r>
              <a:rPr lang="de-DE" i="1" dirty="0"/>
              <a:t>A</a:t>
            </a:r>
            <a:r>
              <a:rPr lang="de-DE" i="1" dirty="0" smtClean="0"/>
              <a:t>rgot</a:t>
            </a:r>
            <a:r>
              <a:rPr lang="de-DE" dirty="0" smtClean="0"/>
              <a:t> kommt auf, beschreibt die Gemeinschaft der Gauner und Bettler, später auch ihre Tätigkeit</a:t>
            </a:r>
          </a:p>
          <a:p>
            <a:r>
              <a:rPr lang="de-DE" dirty="0" smtClean="0"/>
              <a:t>bis </a:t>
            </a:r>
            <a:r>
              <a:rPr lang="de-DE" dirty="0"/>
              <a:t>Ende 18. JH: Bedeutungserweiterung; nun steht </a:t>
            </a:r>
            <a:r>
              <a:rPr lang="de-DE" i="1" dirty="0"/>
              <a:t>A</a:t>
            </a:r>
            <a:r>
              <a:rPr lang="de-DE" i="1" dirty="0" smtClean="0"/>
              <a:t>rgot</a:t>
            </a:r>
            <a:r>
              <a:rPr lang="de-DE" dirty="0" smtClean="0"/>
              <a:t> erstmals für </a:t>
            </a:r>
            <a:r>
              <a:rPr lang="de-DE" dirty="0"/>
              <a:t>die Sprache der Bettler und Diebe, </a:t>
            </a:r>
            <a:r>
              <a:rPr lang="de-DE" dirty="0" smtClean="0"/>
              <a:t>allgemein niedere Gesellschaftsschichten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3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Geschichte </a:t>
            </a:r>
            <a:r>
              <a:rPr lang="de-DE" i="1" dirty="0" smtClean="0"/>
              <a:t>Argot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19. JH: </a:t>
            </a:r>
            <a:r>
              <a:rPr lang="de-DE" dirty="0" smtClean="0"/>
              <a:t>Begriffserweiterung</a:t>
            </a:r>
            <a:r>
              <a:rPr lang="de-DE" dirty="0"/>
              <a:t> </a:t>
            </a:r>
            <a:r>
              <a:rPr lang="de-DE" dirty="0" smtClean="0"/>
              <a:t>von „Gaunersprache“ zu „Sprache der Berufsgruppen“ </a:t>
            </a:r>
          </a:p>
          <a:p>
            <a:r>
              <a:rPr lang="de-DE" dirty="0" smtClean="0"/>
              <a:t>Zweite </a:t>
            </a:r>
            <a:r>
              <a:rPr lang="de-DE" dirty="0"/>
              <a:t>Hälfte 19. JH: moderner </a:t>
            </a:r>
            <a:r>
              <a:rPr lang="de-DE" i="1" dirty="0"/>
              <a:t>A</a:t>
            </a:r>
            <a:r>
              <a:rPr lang="de-DE" i="1" dirty="0" smtClean="0"/>
              <a:t>rgot</a:t>
            </a:r>
            <a:r>
              <a:rPr lang="de-DE" dirty="0" smtClean="0"/>
              <a:t> </a:t>
            </a:r>
            <a:r>
              <a:rPr lang="de-DE" dirty="0"/>
              <a:t>bildet sich </a:t>
            </a:r>
            <a:r>
              <a:rPr lang="de-DE" dirty="0" smtClean="0"/>
              <a:t>aus. Wird gleichsam als niedere </a:t>
            </a:r>
            <a:r>
              <a:rPr lang="de-DE" dirty="0"/>
              <a:t>Volkssprache aufgefasst und dient literarisch zur Situierung der untersten Volksschichten (z.B. in Werken von </a:t>
            </a:r>
            <a:r>
              <a:rPr lang="de-DE" dirty="0" smtClean="0"/>
              <a:t>Balzac, Hugo, Zola</a:t>
            </a:r>
            <a:r>
              <a:rPr lang="de-DE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2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Geschichte </a:t>
            </a:r>
            <a:r>
              <a:rPr lang="de-DE" i="1" dirty="0" smtClean="0"/>
              <a:t>Argot </a:t>
            </a:r>
            <a:r>
              <a:rPr lang="de-DE" dirty="0" smtClean="0"/>
              <a:t>(ab 20. JH)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Gefallen am </a:t>
            </a:r>
            <a:r>
              <a:rPr lang="de-DE" i="1" dirty="0"/>
              <a:t>Argot</a:t>
            </a:r>
            <a:r>
              <a:rPr lang="de-DE" dirty="0"/>
              <a:t> hält an, Zahl </a:t>
            </a:r>
            <a:r>
              <a:rPr lang="de-DE" dirty="0" smtClean="0"/>
              <a:t>nimmt insgesamt zu</a:t>
            </a:r>
            <a:endParaRPr lang="de-DE" dirty="0"/>
          </a:p>
          <a:p>
            <a:r>
              <a:rPr lang="de-DE" dirty="0" smtClean="0"/>
              <a:t>neuer </a:t>
            </a:r>
            <a:r>
              <a:rPr lang="de-DE" dirty="0"/>
              <a:t>Typ von </a:t>
            </a:r>
            <a:r>
              <a:rPr lang="de-DE" dirty="0" err="1" smtClean="0"/>
              <a:t>Argotdarstellung</a:t>
            </a:r>
            <a:r>
              <a:rPr lang="de-DE" dirty="0"/>
              <a:t>: </a:t>
            </a:r>
            <a:r>
              <a:rPr lang="de-DE" dirty="0" smtClean="0"/>
              <a:t>Argot-Lehrbuch (z.B. </a:t>
            </a:r>
            <a:r>
              <a:rPr lang="de-DE" dirty="0" err="1" smtClean="0"/>
              <a:t>Boudard</a:t>
            </a:r>
            <a:r>
              <a:rPr lang="de-DE" dirty="0" smtClean="0"/>
              <a:t>/Étienne 1970)</a:t>
            </a:r>
          </a:p>
          <a:p>
            <a:r>
              <a:rPr lang="de-DE" dirty="0" smtClean="0"/>
              <a:t>jede soziale </a:t>
            </a:r>
            <a:r>
              <a:rPr lang="de-DE" dirty="0"/>
              <a:t>Gruppen </a:t>
            </a:r>
            <a:r>
              <a:rPr lang="de-DE" dirty="0" smtClean="0"/>
              <a:t>ist stolz </a:t>
            </a:r>
            <a:r>
              <a:rPr lang="de-DE" dirty="0"/>
              <a:t>auf ihre </a:t>
            </a:r>
            <a:r>
              <a:rPr lang="de-DE" dirty="0" smtClean="0"/>
              <a:t>Sondersprache</a:t>
            </a:r>
            <a:endParaRPr lang="de-DE" dirty="0"/>
          </a:p>
          <a:p>
            <a:r>
              <a:rPr lang="de-DE" i="1" dirty="0" smtClean="0"/>
              <a:t>Argot </a:t>
            </a:r>
            <a:r>
              <a:rPr lang="de-DE" dirty="0" smtClean="0"/>
              <a:t>hat Konjunktur bei Schülern, jedoch Rückgang bei Verbrechern</a:t>
            </a:r>
            <a:endParaRPr lang="de-DE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60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i="1" dirty="0" smtClean="0"/>
              <a:t>Argot</a:t>
            </a:r>
            <a:endParaRPr lang="de-DE" dirty="0" smtClean="0"/>
          </a:p>
          <a:p>
            <a:r>
              <a:rPr lang="de-DE" dirty="0" smtClean="0"/>
              <a:t>Abgrenzung des </a:t>
            </a:r>
            <a:r>
              <a:rPr lang="de-DE" i="1" dirty="0" smtClean="0"/>
              <a:t>Argot</a:t>
            </a:r>
            <a:r>
              <a:rPr lang="de-DE" dirty="0" smtClean="0"/>
              <a:t> von anderen Varietäten</a:t>
            </a:r>
          </a:p>
          <a:p>
            <a:r>
              <a:rPr lang="de-DE" dirty="0" smtClean="0"/>
              <a:t>Polysemie des Terminus </a:t>
            </a:r>
            <a:r>
              <a:rPr lang="de-DE" i="1" dirty="0" smtClean="0"/>
              <a:t>Argot</a:t>
            </a:r>
            <a:endParaRPr lang="de-DE" dirty="0" smtClean="0"/>
          </a:p>
          <a:p>
            <a:r>
              <a:rPr lang="de-DE" dirty="0" smtClean="0"/>
              <a:t>Geschichte </a:t>
            </a:r>
          </a:p>
          <a:p>
            <a:r>
              <a:rPr lang="de-DE" dirty="0" smtClean="0"/>
              <a:t>Linguistische Merkmale</a:t>
            </a:r>
          </a:p>
          <a:p>
            <a:r>
              <a:rPr lang="de-DE" dirty="0" smtClean="0"/>
              <a:t>Entsprechungen im Deutschen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75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Geschichte </a:t>
            </a:r>
            <a:r>
              <a:rPr lang="de-DE" i="1" dirty="0"/>
              <a:t>Argot </a:t>
            </a:r>
            <a:r>
              <a:rPr lang="de-DE" dirty="0"/>
              <a:t>(ab 20. JH)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de-DE" dirty="0" smtClean="0"/>
              <a:t>Ausnahmebeispiel: </a:t>
            </a:r>
          </a:p>
          <a:p>
            <a:r>
              <a:rPr lang="de-DE" dirty="0" smtClean="0"/>
              <a:t>Postzensur fängt 1942 </a:t>
            </a:r>
            <a:r>
              <a:rPr lang="de-DE" dirty="0"/>
              <a:t>den Brief einer Pariserin an ihren </a:t>
            </a:r>
            <a:r>
              <a:rPr lang="de-DE" dirty="0" smtClean="0"/>
              <a:t>Mann in Bordeaux ab: </a:t>
            </a:r>
          </a:p>
          <a:p>
            <a:pPr lvl="1"/>
            <a:r>
              <a:rPr lang="de-DE" dirty="0" smtClean="0"/>
              <a:t>„</a:t>
            </a:r>
            <a:r>
              <a:rPr lang="de-DE" dirty="0"/>
              <a:t>Ne </a:t>
            </a:r>
            <a:r>
              <a:rPr lang="de-DE" dirty="0" err="1"/>
              <a:t>viens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cette</a:t>
            </a:r>
            <a:r>
              <a:rPr lang="de-DE" dirty="0"/>
              <a:t> </a:t>
            </a:r>
            <a:r>
              <a:rPr lang="de-DE" dirty="0" err="1"/>
              <a:t>semaine</a:t>
            </a:r>
            <a:r>
              <a:rPr lang="de-DE" dirty="0"/>
              <a:t>, </a:t>
            </a:r>
            <a:r>
              <a:rPr lang="de-DE" dirty="0" err="1"/>
              <a:t>chéri</a:t>
            </a:r>
            <a:r>
              <a:rPr lang="de-DE" dirty="0"/>
              <a:t>, </a:t>
            </a:r>
            <a:r>
              <a:rPr lang="de-DE" dirty="0" err="1"/>
              <a:t>il</a:t>
            </a:r>
            <a:r>
              <a:rPr lang="de-DE" dirty="0"/>
              <a:t> y a le </a:t>
            </a:r>
            <a:r>
              <a:rPr lang="de-DE" dirty="0" err="1"/>
              <a:t>débarquement</a:t>
            </a:r>
            <a:r>
              <a:rPr lang="de-DE" dirty="0"/>
              <a:t> des </a:t>
            </a:r>
            <a:r>
              <a:rPr lang="de-DE" dirty="0" err="1" smtClean="0"/>
              <a:t>Anglais</a:t>
            </a:r>
            <a:r>
              <a:rPr lang="de-DE" dirty="0" smtClean="0"/>
              <a:t>.“ </a:t>
            </a:r>
          </a:p>
          <a:p>
            <a:r>
              <a:rPr lang="de-DE" dirty="0" smtClean="0"/>
              <a:t>Truppen </a:t>
            </a:r>
            <a:r>
              <a:rPr lang="de-DE" dirty="0"/>
              <a:t>an der Kanalküste wurden in </a:t>
            </a:r>
            <a:r>
              <a:rPr lang="de-DE" dirty="0" smtClean="0"/>
              <a:t>Alarmbereitschaft versetzt</a:t>
            </a:r>
          </a:p>
          <a:p>
            <a:r>
              <a:rPr lang="de-DE" dirty="0" smtClean="0"/>
              <a:t>Blick </a:t>
            </a:r>
            <a:r>
              <a:rPr lang="de-DE" dirty="0"/>
              <a:t>ins </a:t>
            </a:r>
            <a:r>
              <a:rPr lang="de-DE" dirty="0" smtClean="0"/>
              <a:t>Argot-Wörterbuch </a:t>
            </a:r>
            <a:r>
              <a:rPr lang="de-DE" dirty="0"/>
              <a:t>hätte </a:t>
            </a:r>
            <a:r>
              <a:rPr lang="de-DE" dirty="0" smtClean="0"/>
              <a:t>gezeigt</a:t>
            </a:r>
            <a:r>
              <a:rPr lang="de-DE" dirty="0"/>
              <a:t>: „</a:t>
            </a:r>
            <a:r>
              <a:rPr lang="de-DE" dirty="0" err="1"/>
              <a:t>avoir</a:t>
            </a:r>
            <a:r>
              <a:rPr lang="de-DE" dirty="0"/>
              <a:t> </a:t>
            </a:r>
            <a:r>
              <a:rPr lang="de-DE" dirty="0" err="1"/>
              <a:t>ses</a:t>
            </a:r>
            <a:r>
              <a:rPr lang="de-DE" dirty="0"/>
              <a:t> </a:t>
            </a:r>
            <a:r>
              <a:rPr lang="de-DE" dirty="0" err="1"/>
              <a:t>anglais</a:t>
            </a:r>
            <a:r>
              <a:rPr lang="de-DE" dirty="0"/>
              <a:t>“ steht für „seine Tage haben</a:t>
            </a:r>
            <a:r>
              <a:rPr lang="de-DE" dirty="0" smtClean="0"/>
              <a:t>“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9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Linguistische Merkmale des </a:t>
            </a:r>
            <a:r>
              <a:rPr lang="de-DE" i="1" dirty="0" err="1" smtClean="0"/>
              <a:t>argot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Linguistische Merkmale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de-DE" dirty="0"/>
              <a:t>Allgemeine </a:t>
            </a:r>
            <a:r>
              <a:rPr lang="de-DE" dirty="0" smtClean="0"/>
              <a:t>Merkmale</a:t>
            </a:r>
            <a:r>
              <a:rPr lang="de-DE" dirty="0"/>
              <a:t>:</a:t>
            </a:r>
          </a:p>
          <a:p>
            <a:pPr lvl="0"/>
            <a:r>
              <a:rPr lang="de-DE" dirty="0"/>
              <a:t>„</a:t>
            </a:r>
            <a:r>
              <a:rPr lang="de-DE" dirty="0" smtClean="0"/>
              <a:t>parasitärer“ Charakter</a:t>
            </a:r>
          </a:p>
          <a:p>
            <a:pPr lvl="0"/>
            <a:r>
              <a:rPr lang="de-DE" dirty="0" err="1" smtClean="0"/>
              <a:t>Artifizialität</a:t>
            </a:r>
            <a:r>
              <a:rPr lang="de-DE" dirty="0" smtClean="0"/>
              <a:t> </a:t>
            </a:r>
            <a:r>
              <a:rPr lang="de-DE" dirty="0"/>
              <a:t>der </a:t>
            </a:r>
            <a:r>
              <a:rPr lang="de-DE" dirty="0" smtClean="0"/>
              <a:t>Bildungen</a:t>
            </a:r>
          </a:p>
          <a:p>
            <a:pPr lvl="0"/>
            <a:r>
              <a:rPr lang="de-DE" dirty="0" smtClean="0"/>
              <a:t>Begrenztheit </a:t>
            </a:r>
            <a:r>
              <a:rPr lang="de-DE" dirty="0"/>
              <a:t>auf wenige semantische </a:t>
            </a:r>
            <a:r>
              <a:rPr lang="de-DE" dirty="0" smtClean="0"/>
              <a:t>Bereiche</a:t>
            </a:r>
          </a:p>
          <a:p>
            <a:pPr lvl="0"/>
            <a:r>
              <a:rPr lang="de-DE" dirty="0" smtClean="0"/>
              <a:t>Schnelllebigkeit</a:t>
            </a:r>
            <a:endParaRPr lang="de-DE" dirty="0"/>
          </a:p>
          <a:p>
            <a:pPr lvl="0"/>
            <a:r>
              <a:rPr lang="de-DE" dirty="0"/>
              <a:t>m</a:t>
            </a:r>
            <a:r>
              <a:rPr lang="de-DE" dirty="0" smtClean="0"/>
              <a:t>orphologische </a:t>
            </a:r>
            <a:r>
              <a:rPr lang="de-DE" dirty="0"/>
              <a:t>Besonderheiten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1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Linguistische Merkmale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Syntaktische Änderungen, z.B. bei der Wortart:</a:t>
            </a:r>
          </a:p>
          <a:p>
            <a:r>
              <a:rPr lang="de-DE" dirty="0" smtClean="0"/>
              <a:t>Verwendung eines Adjektivs anstelle eines Adverbs</a:t>
            </a:r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assure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grave</a:t>
            </a:r>
            <a:r>
              <a:rPr lang="de-DE" dirty="0" smtClean="0"/>
              <a:t>“ anstatt</a:t>
            </a:r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vraiment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/>
              <a:t>très</a:t>
            </a:r>
            <a:r>
              <a:rPr lang="de-DE" dirty="0" smtClean="0"/>
              <a:t> </a:t>
            </a:r>
            <a:r>
              <a:rPr lang="de-DE" dirty="0" err="1" smtClean="0"/>
              <a:t>bon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54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Linguistische Merkmale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de-DE" dirty="0"/>
              <a:t>Wortbildung umfasst alle aus der Gemeinsprache bekannten Muster:</a:t>
            </a:r>
          </a:p>
          <a:p>
            <a:pPr lvl="0"/>
            <a:r>
              <a:rPr lang="de-DE" dirty="0"/>
              <a:t>Wortkomposition </a:t>
            </a:r>
            <a:endParaRPr lang="de-DE" dirty="0" smtClean="0"/>
          </a:p>
          <a:p>
            <a:pPr lvl="0"/>
            <a:r>
              <a:rPr lang="de-DE" dirty="0" smtClean="0"/>
              <a:t>Wortverkürzung</a:t>
            </a:r>
            <a:endParaRPr lang="de-DE" dirty="0"/>
          </a:p>
          <a:p>
            <a:pPr lvl="0"/>
            <a:r>
              <a:rPr lang="de-DE" dirty="0" err="1" smtClean="0"/>
              <a:t>Affigierung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1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Linguistische Merkmale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de-DE" dirty="0" smtClean="0"/>
              <a:t>Affixe in parasitärer Funktion:</a:t>
            </a:r>
            <a:endParaRPr lang="de-DE" dirty="0"/>
          </a:p>
          <a:p>
            <a:r>
              <a:rPr lang="de-DE" dirty="0" smtClean="0"/>
              <a:t>alleiniger </a:t>
            </a:r>
            <a:r>
              <a:rPr lang="de-DE" dirty="0"/>
              <a:t>Zweck ist die Deformation</a:t>
            </a:r>
          </a:p>
          <a:p>
            <a:r>
              <a:rPr lang="de-DE" dirty="0" smtClean="0"/>
              <a:t>parasitäre </a:t>
            </a:r>
            <a:r>
              <a:rPr lang="de-DE" dirty="0"/>
              <a:t>Prä- und Suffixe stellen </a:t>
            </a:r>
            <a:r>
              <a:rPr lang="de-DE" dirty="0" smtClean="0"/>
              <a:t>im </a:t>
            </a:r>
            <a:r>
              <a:rPr lang="de-DE" dirty="0" smtClean="0"/>
              <a:t>Grunde </a:t>
            </a:r>
            <a:r>
              <a:rPr lang="de-DE" dirty="0"/>
              <a:t>beliebig verwendbare </a:t>
            </a:r>
            <a:r>
              <a:rPr lang="de-DE" dirty="0"/>
              <a:t>und austauschbare Hülsen </a:t>
            </a:r>
            <a:r>
              <a:rPr lang="de-DE" dirty="0" smtClean="0"/>
              <a:t>dar</a:t>
            </a:r>
          </a:p>
          <a:p>
            <a:r>
              <a:rPr lang="de-DE" dirty="0" smtClean="0"/>
              <a:t>befriedigen den Bedarf an Konnotation, Assoziation, Gefühlswerten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04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Nominalsuffixe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Worte werden „</a:t>
            </a:r>
            <a:r>
              <a:rPr lang="de-DE" dirty="0" smtClean="0"/>
              <a:t>verkleidet“</a:t>
            </a:r>
          </a:p>
          <a:p>
            <a:r>
              <a:rPr lang="de-DE" dirty="0" smtClean="0"/>
              <a:t>dem </a:t>
            </a:r>
            <a:r>
              <a:rPr lang="de-DE" dirty="0"/>
              <a:t>frankophonen </a:t>
            </a:r>
            <a:r>
              <a:rPr lang="de-DE" dirty="0" smtClean="0"/>
              <a:t>Sprecher bleibt </a:t>
            </a:r>
            <a:r>
              <a:rPr lang="de-DE" dirty="0"/>
              <a:t>die Bedeutung meist nicht </a:t>
            </a:r>
            <a:r>
              <a:rPr lang="de-DE" dirty="0" smtClean="0"/>
              <a:t>verborgen</a:t>
            </a:r>
            <a:endParaRPr lang="de-DE" dirty="0"/>
          </a:p>
          <a:p>
            <a:r>
              <a:rPr lang="de-DE" dirty="0" smtClean="0"/>
              <a:t>acht bekannte Nominalsuffixe: -</a:t>
            </a:r>
            <a:r>
              <a:rPr lang="de-DE" dirty="0" err="1" smtClean="0"/>
              <a:t>aille</a:t>
            </a:r>
            <a:r>
              <a:rPr lang="de-DE" dirty="0" smtClean="0"/>
              <a:t>,   -</a:t>
            </a:r>
            <a:r>
              <a:rPr lang="de-DE" dirty="0" err="1" smtClean="0"/>
              <a:t>anche</a:t>
            </a:r>
            <a:r>
              <a:rPr lang="de-DE" dirty="0" smtClean="0"/>
              <a:t>, -asse, -</a:t>
            </a:r>
            <a:r>
              <a:rPr lang="de-DE" dirty="0" err="1" smtClean="0"/>
              <a:t>iche</a:t>
            </a:r>
            <a:r>
              <a:rPr lang="de-DE" dirty="0" smtClean="0"/>
              <a:t>, -</a:t>
            </a:r>
            <a:r>
              <a:rPr lang="de-DE" dirty="0" err="1" smtClean="0"/>
              <a:t>ingue</a:t>
            </a:r>
            <a:r>
              <a:rPr lang="de-DE" dirty="0" smtClean="0"/>
              <a:t>, -</a:t>
            </a:r>
            <a:r>
              <a:rPr lang="de-DE" dirty="0" err="1" smtClean="0"/>
              <a:t>oche</a:t>
            </a:r>
            <a:r>
              <a:rPr lang="de-DE" dirty="0" smtClean="0"/>
              <a:t>,     -</a:t>
            </a:r>
            <a:r>
              <a:rPr lang="de-DE" dirty="0" err="1" smtClean="0"/>
              <a:t>ouse</a:t>
            </a:r>
            <a:r>
              <a:rPr lang="de-DE" dirty="0" smtClean="0"/>
              <a:t>, -</a:t>
            </a:r>
            <a:r>
              <a:rPr lang="de-DE" dirty="0" err="1" smtClean="0"/>
              <a:t>uche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5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Nominalsuffixe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de-DE" dirty="0" smtClean="0"/>
              <a:t>Beispiele:</a:t>
            </a:r>
          </a:p>
          <a:p>
            <a:r>
              <a:rPr lang="de-DE" dirty="0" err="1" smtClean="0"/>
              <a:t>mangeaille</a:t>
            </a:r>
            <a:endParaRPr lang="de-DE" dirty="0" smtClean="0"/>
          </a:p>
          <a:p>
            <a:r>
              <a:rPr lang="de-DE" dirty="0" err="1" smtClean="0"/>
              <a:t>téloche</a:t>
            </a:r>
            <a:endParaRPr lang="de-DE" dirty="0" smtClean="0"/>
          </a:p>
          <a:p>
            <a:r>
              <a:rPr lang="de-DE" dirty="0" err="1" smtClean="0"/>
              <a:t>sacouse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5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Verbalsuffixe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de-DE" dirty="0" smtClean="0"/>
              <a:t>Aufgaben der Verbalsuffixe:</a:t>
            </a:r>
          </a:p>
          <a:p>
            <a:r>
              <a:rPr lang="de-DE" dirty="0" smtClean="0"/>
              <a:t>stilistische Markierung</a:t>
            </a:r>
          </a:p>
          <a:p>
            <a:r>
              <a:rPr lang="de-DE" dirty="0" smtClean="0"/>
              <a:t>affektive </a:t>
            </a:r>
            <a:r>
              <a:rPr lang="de-DE" dirty="0" err="1" smtClean="0"/>
              <a:t>Akkordierung</a:t>
            </a:r>
            <a:endParaRPr lang="de-DE" dirty="0" smtClean="0"/>
          </a:p>
          <a:p>
            <a:r>
              <a:rPr lang="de-DE" dirty="0" smtClean="0"/>
              <a:t>pejorative </a:t>
            </a:r>
            <a:r>
              <a:rPr lang="de-DE" dirty="0"/>
              <a:t>Ausrichtung </a:t>
            </a:r>
            <a:endParaRPr lang="de-DE" dirty="0" smtClean="0"/>
          </a:p>
          <a:p>
            <a:pPr marL="82296" indent="0">
              <a:buNone/>
            </a:pPr>
            <a:r>
              <a:rPr lang="de-DE" dirty="0" smtClean="0"/>
              <a:t>… nicht die kryptische Umgestaltung</a:t>
            </a:r>
            <a:r>
              <a:rPr lang="de-DE" dirty="0"/>
              <a:t>!</a:t>
            </a:r>
          </a:p>
          <a:p>
            <a:r>
              <a:rPr lang="de-DE" dirty="0" smtClean="0"/>
              <a:t>zwölf bekannte Verbalsuffixe: -</a:t>
            </a:r>
            <a:r>
              <a:rPr lang="de-DE" dirty="0" err="1" smtClean="0"/>
              <a:t>ailler</a:t>
            </a:r>
            <a:r>
              <a:rPr lang="de-DE" dirty="0" smtClean="0"/>
              <a:t>,    -</a:t>
            </a:r>
            <a:r>
              <a:rPr lang="de-DE" dirty="0" err="1" smtClean="0"/>
              <a:t>ancher</a:t>
            </a:r>
            <a:r>
              <a:rPr lang="de-DE" dirty="0" smtClean="0"/>
              <a:t>, -</a:t>
            </a:r>
            <a:r>
              <a:rPr lang="de-DE" dirty="0" err="1" smtClean="0"/>
              <a:t>aquer</a:t>
            </a:r>
            <a:r>
              <a:rPr lang="de-DE" dirty="0" smtClean="0"/>
              <a:t>, -</a:t>
            </a:r>
            <a:r>
              <a:rPr lang="de-DE" dirty="0" err="1" smtClean="0"/>
              <a:t>eter</a:t>
            </a:r>
            <a:r>
              <a:rPr lang="de-DE" dirty="0" smtClean="0"/>
              <a:t>, -</a:t>
            </a:r>
            <a:r>
              <a:rPr lang="de-DE" dirty="0" err="1" smtClean="0"/>
              <a:t>iller</a:t>
            </a:r>
            <a:r>
              <a:rPr lang="de-DE" dirty="0" smtClean="0"/>
              <a:t>, (p)</a:t>
            </a:r>
            <a:r>
              <a:rPr lang="de-DE" dirty="0" err="1" smtClean="0"/>
              <a:t>iner</a:t>
            </a:r>
            <a:r>
              <a:rPr lang="de-DE" dirty="0" smtClean="0"/>
              <a:t>,      -(t)</a:t>
            </a:r>
            <a:r>
              <a:rPr lang="de-DE" dirty="0" err="1" smtClean="0"/>
              <a:t>iquer</a:t>
            </a:r>
            <a:r>
              <a:rPr lang="de-DE" dirty="0" smtClean="0"/>
              <a:t>, -</a:t>
            </a:r>
            <a:r>
              <a:rPr lang="de-DE" dirty="0" err="1" smtClean="0"/>
              <a:t>ocher</a:t>
            </a:r>
            <a:r>
              <a:rPr lang="de-DE" dirty="0" smtClean="0"/>
              <a:t>, -</a:t>
            </a:r>
            <a:r>
              <a:rPr lang="de-DE" dirty="0" err="1" smtClean="0"/>
              <a:t>onner</a:t>
            </a:r>
            <a:r>
              <a:rPr lang="de-DE" dirty="0" smtClean="0"/>
              <a:t>, </a:t>
            </a:r>
            <a:r>
              <a:rPr lang="de-DE" dirty="0" smtClean="0"/>
              <a:t>-(</a:t>
            </a:r>
            <a:r>
              <a:rPr lang="de-DE" dirty="0" err="1" smtClean="0"/>
              <a:t>b,g</a:t>
            </a:r>
            <a:r>
              <a:rPr lang="de-DE" dirty="0" smtClean="0"/>
              <a:t>)o(t)er</a:t>
            </a:r>
            <a:r>
              <a:rPr lang="de-DE" dirty="0" smtClean="0"/>
              <a:t>,      -</a:t>
            </a:r>
            <a:r>
              <a:rPr lang="de-DE" dirty="0" err="1" smtClean="0"/>
              <a:t>ouiller</a:t>
            </a:r>
            <a:r>
              <a:rPr lang="de-DE" dirty="0" smtClean="0"/>
              <a:t>, -</a:t>
            </a:r>
            <a:r>
              <a:rPr lang="de-DE" dirty="0" err="1" smtClean="0"/>
              <a:t>ouser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66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Verbalsuffixe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de-DE" dirty="0" smtClean="0"/>
              <a:t>Beispiele:</a:t>
            </a:r>
          </a:p>
          <a:p>
            <a:r>
              <a:rPr lang="de-DE" dirty="0" err="1" smtClean="0"/>
              <a:t>mordancher</a:t>
            </a:r>
            <a:endParaRPr lang="de-DE" dirty="0" smtClean="0"/>
          </a:p>
          <a:p>
            <a:r>
              <a:rPr lang="de-DE" dirty="0" err="1" smtClean="0"/>
              <a:t>dégobiller</a:t>
            </a:r>
            <a:endParaRPr lang="de-DE" dirty="0" smtClean="0"/>
          </a:p>
          <a:p>
            <a:r>
              <a:rPr lang="de-DE" dirty="0" err="1" smtClean="0"/>
              <a:t>bandocher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183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von </a:t>
            </a:r>
            <a:br>
              <a:rPr lang="de-DE" dirty="0" smtClean="0"/>
            </a:br>
            <a:r>
              <a:rPr lang="de-DE" i="1" dirty="0" smtClean="0"/>
              <a:t>Argot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8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Entsprechungen des </a:t>
            </a:r>
            <a:r>
              <a:rPr lang="de-DE" i="1" dirty="0" err="1" smtClean="0"/>
              <a:t>argot</a:t>
            </a:r>
            <a:r>
              <a:rPr lang="de-DE" dirty="0" smtClean="0"/>
              <a:t> im deutschen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1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Entsprechungen im Deutschen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de-DE" i="1" dirty="0" smtClean="0"/>
              <a:t>Argot</a:t>
            </a:r>
            <a:r>
              <a:rPr lang="de-DE" dirty="0" smtClean="0"/>
              <a:t>…</a:t>
            </a:r>
          </a:p>
          <a:p>
            <a:r>
              <a:rPr lang="de-DE" dirty="0" smtClean="0"/>
              <a:t>in kryptischer Funktion: Rotwelsch</a:t>
            </a:r>
          </a:p>
          <a:p>
            <a:r>
              <a:rPr lang="de-DE" dirty="0" smtClean="0"/>
              <a:t>der Berufsgruppen: Fachjargon</a:t>
            </a:r>
          </a:p>
          <a:p>
            <a:r>
              <a:rPr lang="de-DE" dirty="0" smtClean="0"/>
              <a:t>verschiedener </a:t>
            </a:r>
            <a:r>
              <a:rPr lang="de-DE" dirty="0" smtClean="0"/>
              <a:t>sozialer </a:t>
            </a:r>
            <a:r>
              <a:rPr lang="de-DE" dirty="0" smtClean="0"/>
              <a:t>Gruppen, z.B. der Sprecher des </a:t>
            </a:r>
            <a:r>
              <a:rPr lang="de-DE" i="1" dirty="0" err="1" smtClean="0"/>
              <a:t>français</a:t>
            </a:r>
            <a:r>
              <a:rPr lang="de-DE" i="1" dirty="0" smtClean="0"/>
              <a:t> </a:t>
            </a:r>
            <a:r>
              <a:rPr lang="de-DE" i="1" dirty="0" err="1" smtClean="0"/>
              <a:t>contemporain</a:t>
            </a:r>
            <a:r>
              <a:rPr lang="de-DE" i="1" dirty="0" smtClean="0"/>
              <a:t> des </a:t>
            </a:r>
            <a:r>
              <a:rPr lang="de-DE" i="1" dirty="0" err="1" smtClean="0"/>
              <a:t>cités</a:t>
            </a:r>
            <a:r>
              <a:rPr lang="de-DE" i="1" dirty="0" smtClean="0"/>
              <a:t> </a:t>
            </a:r>
            <a:r>
              <a:rPr lang="de-DE" dirty="0" smtClean="0"/>
              <a:t>(FCC): Kiezdeutsch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1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dirty="0" smtClean="0"/>
              <a:t>Noch ein kleiner „</a:t>
            </a:r>
            <a:r>
              <a:rPr lang="de-DE" sz="3400" dirty="0" err="1" smtClean="0"/>
              <a:t>hammer</a:t>
            </a:r>
            <a:r>
              <a:rPr lang="de-DE" sz="3400" dirty="0" smtClean="0"/>
              <a:t>“ zum </a:t>
            </a:r>
            <a:r>
              <a:rPr lang="de-DE" sz="3400" dirty="0" err="1" smtClean="0"/>
              <a:t>schluss</a:t>
            </a:r>
            <a:r>
              <a:rPr lang="de-DE" sz="3400" dirty="0" smtClean="0"/>
              <a:t> – französisch-studenten aufgepasst…</a:t>
            </a:r>
            <a:endParaRPr lang="de-DE" sz="3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9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André Malraux, </a:t>
            </a:r>
            <a:br>
              <a:rPr lang="de-DE" dirty="0" smtClean="0"/>
            </a:br>
            <a:r>
              <a:rPr lang="de-DE" i="1" dirty="0" smtClean="0"/>
              <a:t>La </a:t>
            </a:r>
            <a:r>
              <a:rPr lang="de-DE" i="1" dirty="0" err="1" smtClean="0"/>
              <a:t>Condition</a:t>
            </a:r>
            <a:r>
              <a:rPr lang="de-DE" i="1" dirty="0" smtClean="0"/>
              <a:t> </a:t>
            </a:r>
            <a:r>
              <a:rPr lang="de-DE" i="1" dirty="0" err="1" smtClean="0"/>
              <a:t>Humaine</a:t>
            </a:r>
            <a:r>
              <a:rPr lang="de-DE" dirty="0" smtClean="0"/>
              <a:t> </a:t>
            </a:r>
            <a:r>
              <a:rPr lang="de-DE" sz="3100" dirty="0" smtClean="0"/>
              <a:t>(Seite 15)</a:t>
            </a:r>
            <a:endParaRPr lang="de-DE" sz="3100" i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de-DE" dirty="0"/>
              <a:t>Et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avait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encore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griffé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le </a:t>
            </a:r>
            <a:r>
              <a:rPr lang="de-DE" dirty="0" err="1">
                <a:solidFill>
                  <a:srgbClr val="FF0000"/>
                </a:solidFill>
              </a:rPr>
              <a:t>faffe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pour</a:t>
            </a:r>
            <a:r>
              <a:rPr lang="de-DE" dirty="0"/>
              <a:t> </a:t>
            </a:r>
            <a:r>
              <a:rPr lang="de-DE" dirty="0" err="1"/>
              <a:t>lequel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avait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sacagné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ce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mec</a:t>
            </a:r>
            <a:r>
              <a:rPr lang="de-DE" dirty="0"/>
              <a:t>. Il </a:t>
            </a:r>
            <a:r>
              <a:rPr lang="de-DE" dirty="0" err="1">
                <a:solidFill>
                  <a:srgbClr val="FF0000"/>
                </a:solidFill>
              </a:rPr>
              <a:t>renquilla</a:t>
            </a:r>
            <a:r>
              <a:rPr lang="de-DE" dirty="0"/>
              <a:t>, </a:t>
            </a:r>
            <a:r>
              <a:rPr lang="de-DE" dirty="0" err="1">
                <a:solidFill>
                  <a:srgbClr val="FF0000"/>
                </a:solidFill>
              </a:rPr>
              <a:t>parail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s‘il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encarrait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au </a:t>
            </a:r>
            <a:r>
              <a:rPr lang="de-DE" dirty="0" err="1">
                <a:solidFill>
                  <a:srgbClr val="FF0000"/>
                </a:solidFill>
              </a:rPr>
              <a:t>bigne</a:t>
            </a:r>
            <a:r>
              <a:rPr lang="de-DE" dirty="0"/>
              <a:t>. Les </a:t>
            </a:r>
            <a:r>
              <a:rPr lang="de-DE" dirty="0" err="1">
                <a:solidFill>
                  <a:srgbClr val="FF0000"/>
                </a:solidFill>
              </a:rPr>
              <a:t>harnais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étaient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crochés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au </a:t>
            </a:r>
            <a:r>
              <a:rPr lang="de-DE" dirty="0" err="1"/>
              <a:t>bas</a:t>
            </a:r>
            <a:r>
              <a:rPr lang="de-DE" dirty="0"/>
              <a:t> du </a:t>
            </a:r>
            <a:r>
              <a:rPr lang="de-DE" dirty="0" err="1">
                <a:solidFill>
                  <a:srgbClr val="FF0000"/>
                </a:solidFill>
              </a:rPr>
              <a:t>page</a:t>
            </a:r>
            <a:r>
              <a:rPr lang="de-DE" dirty="0"/>
              <a:t>, </a:t>
            </a:r>
            <a:r>
              <a:rPr lang="de-DE" dirty="0" err="1"/>
              <a:t>sous</a:t>
            </a:r>
            <a:r>
              <a:rPr lang="de-DE" dirty="0"/>
              <a:t> le </a:t>
            </a:r>
            <a:r>
              <a:rPr lang="de-DE" dirty="0">
                <a:solidFill>
                  <a:srgbClr val="FF0000"/>
                </a:solidFill>
              </a:rPr>
              <a:t>garde-</a:t>
            </a:r>
            <a:r>
              <a:rPr lang="de-DE" dirty="0" err="1">
                <a:solidFill>
                  <a:srgbClr val="FF0000"/>
                </a:solidFill>
              </a:rPr>
              <a:t>manger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de-DE" dirty="0" smtClean="0"/>
              <a:t>Et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n‘avait</a:t>
            </a:r>
            <a:r>
              <a:rPr lang="de-DE" dirty="0"/>
              <a:t> </a:t>
            </a:r>
            <a:r>
              <a:rPr lang="de-DE" dirty="0" err="1"/>
              <a:t>pas</a:t>
            </a:r>
            <a:r>
              <a:rPr lang="de-DE" dirty="0"/>
              <a:t> </a:t>
            </a:r>
            <a:r>
              <a:rPr lang="de-DE" dirty="0" err="1"/>
              <a:t>encore</a:t>
            </a:r>
            <a:r>
              <a:rPr lang="de-DE" dirty="0"/>
              <a:t> </a:t>
            </a:r>
            <a:r>
              <a:rPr lang="de-DE" dirty="0" err="1"/>
              <a:t>pris</a:t>
            </a:r>
            <a:r>
              <a:rPr lang="de-DE" dirty="0"/>
              <a:t> le </a:t>
            </a:r>
            <a:r>
              <a:rPr lang="de-DE" dirty="0" err="1"/>
              <a:t>papier</a:t>
            </a:r>
            <a:r>
              <a:rPr lang="de-DE" dirty="0"/>
              <a:t> </a:t>
            </a:r>
            <a:r>
              <a:rPr lang="de-DE" dirty="0" err="1"/>
              <a:t>pour</a:t>
            </a:r>
            <a:r>
              <a:rPr lang="de-DE" dirty="0"/>
              <a:t> </a:t>
            </a:r>
            <a:r>
              <a:rPr lang="de-DE" dirty="0" err="1"/>
              <a:t>lequel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avait</a:t>
            </a:r>
            <a:r>
              <a:rPr lang="de-DE" dirty="0"/>
              <a:t> </a:t>
            </a:r>
            <a:r>
              <a:rPr lang="de-DE" dirty="0" err="1"/>
              <a:t>tué</a:t>
            </a:r>
            <a:r>
              <a:rPr lang="de-DE" dirty="0"/>
              <a:t> </a:t>
            </a:r>
            <a:r>
              <a:rPr lang="de-DE" dirty="0" err="1"/>
              <a:t>cet</a:t>
            </a:r>
            <a:r>
              <a:rPr lang="de-DE" dirty="0"/>
              <a:t> </a:t>
            </a:r>
            <a:r>
              <a:rPr lang="de-DE" dirty="0" err="1"/>
              <a:t>homme</a:t>
            </a:r>
            <a:r>
              <a:rPr lang="de-DE" dirty="0"/>
              <a:t>. Il </a:t>
            </a:r>
            <a:r>
              <a:rPr lang="de-DE" dirty="0" err="1"/>
              <a:t>entra</a:t>
            </a:r>
            <a:r>
              <a:rPr lang="de-DE" dirty="0"/>
              <a:t>, </a:t>
            </a:r>
            <a:r>
              <a:rPr lang="de-DE" dirty="0" err="1"/>
              <a:t>comme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fût</a:t>
            </a:r>
            <a:r>
              <a:rPr lang="de-DE" dirty="0"/>
              <a:t> </a:t>
            </a:r>
            <a:r>
              <a:rPr lang="de-DE" dirty="0" err="1"/>
              <a:t>entré</a:t>
            </a:r>
            <a:r>
              <a:rPr lang="de-DE" dirty="0"/>
              <a:t> en </a:t>
            </a:r>
            <a:r>
              <a:rPr lang="de-DE" dirty="0" err="1"/>
              <a:t>prison</a:t>
            </a:r>
            <a:r>
              <a:rPr lang="de-DE" dirty="0"/>
              <a:t>. Les </a:t>
            </a:r>
            <a:r>
              <a:rPr lang="de-DE" dirty="0" err="1"/>
              <a:t>vêtements</a:t>
            </a:r>
            <a:r>
              <a:rPr lang="de-DE" dirty="0"/>
              <a:t> au </a:t>
            </a:r>
            <a:r>
              <a:rPr lang="de-DE" dirty="0" err="1"/>
              <a:t>pied</a:t>
            </a:r>
            <a:r>
              <a:rPr lang="de-DE" dirty="0"/>
              <a:t> du </a:t>
            </a:r>
            <a:r>
              <a:rPr lang="de-DE" dirty="0" err="1"/>
              <a:t>lit</a:t>
            </a:r>
            <a:r>
              <a:rPr lang="de-DE" dirty="0"/>
              <a:t>, </a:t>
            </a:r>
            <a:r>
              <a:rPr lang="de-DE" dirty="0" err="1"/>
              <a:t>sous</a:t>
            </a:r>
            <a:r>
              <a:rPr lang="de-DE" dirty="0"/>
              <a:t> la </a:t>
            </a:r>
            <a:r>
              <a:rPr lang="de-DE" dirty="0" err="1"/>
              <a:t>moustiquaire</a:t>
            </a:r>
            <a:r>
              <a:rPr lang="de-DE" dirty="0"/>
              <a:t>.</a:t>
            </a:r>
          </a:p>
          <a:p>
            <a:pPr marL="82296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92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776" y="1916832"/>
            <a:ext cx="6400800" cy="2286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Noch Fragen?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… falls nicht: vielen Dank für eure Aufmerksamkeit </a:t>
            </a:r>
            <a:r>
              <a:rPr lang="de-DE" dirty="0" smtClean="0">
                <a:sym typeface="Wingdings" pitchFamily="2" charset="2"/>
              </a:rPr>
              <a:t>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12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000" dirty="0" err="1" smtClean="0"/>
              <a:t>Dauzat</a:t>
            </a:r>
            <a:r>
              <a:rPr lang="fr-FR" sz="2000" dirty="0"/>
              <a:t>, Albert (1912): </a:t>
            </a:r>
            <a:r>
              <a:rPr lang="fr-FR" sz="2000" i="1" dirty="0"/>
              <a:t>La défense de la langue française</a:t>
            </a:r>
            <a:r>
              <a:rPr lang="fr-FR" sz="2000" dirty="0"/>
              <a:t>. Paris: A. </a:t>
            </a:r>
            <a:r>
              <a:rPr lang="fr-FR" sz="2000" dirty="0" smtClean="0"/>
              <a:t>Colin</a:t>
            </a:r>
          </a:p>
          <a:p>
            <a:r>
              <a:rPr lang="de-DE" sz="2000" dirty="0" err="1"/>
              <a:t>Holtus</a:t>
            </a:r>
            <a:r>
              <a:rPr lang="de-DE" sz="2000" dirty="0"/>
              <a:t>, Günter / </a:t>
            </a:r>
            <a:r>
              <a:rPr lang="de-DE" sz="2000" dirty="0" err="1"/>
              <a:t>Metzeltin</a:t>
            </a:r>
            <a:r>
              <a:rPr lang="de-DE" sz="2000" dirty="0"/>
              <a:t>, Michael / Schmitt, Christian (1988-2005): </a:t>
            </a:r>
            <a:r>
              <a:rPr lang="de-DE" sz="2000" i="1" dirty="0"/>
              <a:t>Lexikon der Romanistischen Linguistik</a:t>
            </a:r>
            <a:r>
              <a:rPr lang="de-DE" sz="2000" dirty="0"/>
              <a:t>, Band </a:t>
            </a:r>
            <a:r>
              <a:rPr lang="de-DE" sz="2000" dirty="0" smtClean="0"/>
              <a:t>5.1</a:t>
            </a:r>
            <a:endParaRPr lang="de-DE" sz="2000" dirty="0"/>
          </a:p>
          <a:p>
            <a:r>
              <a:rPr lang="de-DE" sz="2000" dirty="0"/>
              <a:t>Lewandowski, Theodor (1985):</a:t>
            </a:r>
            <a:r>
              <a:rPr lang="de-DE" sz="2000" i="1" dirty="0"/>
              <a:t> Linguistisches Wörterbuch.</a:t>
            </a:r>
            <a:r>
              <a:rPr lang="de-DE" sz="2000" dirty="0"/>
              <a:t> Heidelberg/Wiesbaden: Quelle &amp; Meyer</a:t>
            </a:r>
          </a:p>
          <a:p>
            <a:r>
              <a:rPr lang="de-DE" sz="2000" dirty="0" smtClean="0"/>
              <a:t>Malraux, André (1933): </a:t>
            </a:r>
            <a:r>
              <a:rPr lang="de-DE" sz="2000" i="1" dirty="0" smtClean="0"/>
              <a:t>La </a:t>
            </a:r>
            <a:r>
              <a:rPr lang="de-DE" sz="2000" i="1" dirty="0" err="1" smtClean="0"/>
              <a:t>Condition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Humaine</a:t>
            </a:r>
            <a:r>
              <a:rPr lang="de-DE" sz="2000" dirty="0" smtClean="0"/>
              <a:t>. Paris: </a:t>
            </a:r>
            <a:r>
              <a:rPr lang="de-DE" sz="2000" dirty="0" err="1" smtClean="0"/>
              <a:t>Gallimard</a:t>
            </a:r>
            <a:endParaRPr lang="de-DE" sz="2000" dirty="0" smtClean="0"/>
          </a:p>
          <a:p>
            <a:r>
              <a:rPr lang="de-DE" sz="2000" dirty="0" err="1" smtClean="0"/>
              <a:t>Möhn</a:t>
            </a:r>
            <a:r>
              <a:rPr lang="de-DE" sz="2000" dirty="0"/>
              <a:t>, Dieter (1980): „Zum Fortgang der germanistischen Fachsprachenforschung in den 70er Jahren.“, in: </a:t>
            </a:r>
            <a:r>
              <a:rPr lang="de-DE" sz="2000" i="1" dirty="0"/>
              <a:t>Zeitschrift für Germanistische Linguistik</a:t>
            </a:r>
            <a:r>
              <a:rPr lang="de-DE" sz="2000" dirty="0"/>
              <a:t>, 08.03.1980, 352-369</a:t>
            </a:r>
          </a:p>
          <a:p>
            <a:endParaRPr lang="de-DE" sz="2000" i="1" dirty="0" smtClean="0"/>
          </a:p>
          <a:p>
            <a:r>
              <a:rPr lang="de-DE" sz="2000" dirty="0"/>
              <a:t>„Argot.“ </a:t>
            </a:r>
            <a:r>
              <a:rPr lang="fr-FR" sz="2000" dirty="0">
                <a:hlinkClick r:id="rId2"/>
              </a:rPr>
              <a:t>http://fr.wikipedia.org/wiki/Argot</a:t>
            </a:r>
            <a:r>
              <a:rPr lang="fr-FR" sz="2000" dirty="0"/>
              <a:t> (28.06.2011)</a:t>
            </a:r>
          </a:p>
          <a:p>
            <a:r>
              <a:rPr lang="de-DE" sz="2000" dirty="0"/>
              <a:t>„Kiezdeutsch</a:t>
            </a:r>
            <a:r>
              <a:rPr lang="de-DE" sz="2000" dirty="0" smtClean="0"/>
              <a:t>.“ 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kiezdeutsch.de/aufeinenblick.html</a:t>
            </a:r>
            <a:r>
              <a:rPr lang="de-DE" sz="2000" dirty="0" smtClean="0"/>
              <a:t> (26.06.2011)</a:t>
            </a:r>
          </a:p>
          <a:p>
            <a:r>
              <a:rPr lang="de-DE" sz="2000" dirty="0" smtClean="0"/>
              <a:t>„Rotwelsch.“ </a:t>
            </a:r>
            <a:r>
              <a:rPr lang="de-DE" sz="2000" dirty="0" smtClean="0">
                <a:hlinkClick r:id="rId4"/>
              </a:rPr>
              <a:t>http://de.wikipedia.org/wiki/Rotwelsch</a:t>
            </a:r>
            <a:r>
              <a:rPr lang="de-DE" sz="2000" dirty="0" smtClean="0"/>
              <a:t> (29.06.2011)</a:t>
            </a:r>
          </a:p>
        </p:txBody>
      </p:sp>
    </p:spTree>
    <p:extLst>
      <p:ext uri="{BB962C8B-B14F-4D97-AF65-F5344CB8AC3E}">
        <p14:creationId xmlns:p14="http://schemas.microsoft.com/office/powerpoint/2010/main" val="18110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i="1" dirty="0" smtClean="0"/>
              <a:t>Argot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Dauzat</a:t>
            </a:r>
            <a:r>
              <a:rPr lang="de-DE" dirty="0" smtClean="0"/>
              <a:t> (</a:t>
            </a:r>
            <a:r>
              <a:rPr lang="de-DE" dirty="0"/>
              <a:t>1912:109): </a:t>
            </a:r>
          </a:p>
          <a:p>
            <a:pPr lvl="1"/>
            <a:r>
              <a:rPr lang="de-DE" dirty="0" smtClean="0"/>
              <a:t>„Au sens large, on </a:t>
            </a:r>
            <a:r>
              <a:rPr lang="de-DE" dirty="0" err="1"/>
              <a:t>appelle</a:t>
            </a:r>
            <a:r>
              <a:rPr lang="de-DE" dirty="0"/>
              <a:t> </a:t>
            </a:r>
            <a:r>
              <a:rPr lang="de-DE" dirty="0" err="1"/>
              <a:t>souvent</a:t>
            </a:r>
            <a:r>
              <a:rPr lang="de-DE" dirty="0"/>
              <a:t> </a:t>
            </a:r>
            <a:r>
              <a:rPr lang="de-DE" i="1" dirty="0" err="1"/>
              <a:t>argots</a:t>
            </a:r>
            <a:r>
              <a:rPr lang="de-DE" i="1" dirty="0"/>
              <a:t> </a:t>
            </a:r>
            <a:r>
              <a:rPr lang="de-DE" dirty="0" err="1"/>
              <a:t>toutes</a:t>
            </a:r>
            <a:r>
              <a:rPr lang="de-DE" dirty="0"/>
              <a:t> les </a:t>
            </a:r>
            <a:r>
              <a:rPr lang="de-DE" dirty="0" err="1"/>
              <a:t>langues</a:t>
            </a:r>
            <a:r>
              <a:rPr lang="de-DE" dirty="0"/>
              <a:t> </a:t>
            </a:r>
            <a:r>
              <a:rPr lang="de-DE" dirty="0" err="1"/>
              <a:t>spéciales</a:t>
            </a:r>
            <a:r>
              <a:rPr lang="de-DE" dirty="0"/>
              <a:t>, propres à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milieu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 smtClean="0"/>
              <a:t>restreint</a:t>
            </a:r>
            <a:r>
              <a:rPr lang="de-DE" dirty="0" smtClean="0"/>
              <a:t> […]“</a:t>
            </a:r>
          </a:p>
          <a:p>
            <a:r>
              <a:rPr lang="de-DE" dirty="0" smtClean="0"/>
              <a:t>kryptische und sozial offene Codes</a:t>
            </a:r>
          </a:p>
        </p:txBody>
      </p:sp>
    </p:spTree>
    <p:extLst>
      <p:ext uri="{BB962C8B-B14F-4D97-AF65-F5344CB8AC3E}">
        <p14:creationId xmlns:p14="http://schemas.microsoft.com/office/powerpoint/2010/main" val="15682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i="1" dirty="0" smtClean="0"/>
              <a:t>Argot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Dauzat</a:t>
            </a:r>
            <a:r>
              <a:rPr lang="de-DE" dirty="0"/>
              <a:t> warnt vor Vermengung von </a:t>
            </a:r>
            <a:r>
              <a:rPr lang="de-DE" i="1" dirty="0"/>
              <a:t>argot</a:t>
            </a:r>
            <a:r>
              <a:rPr lang="de-DE" dirty="0"/>
              <a:t> und </a:t>
            </a:r>
            <a:r>
              <a:rPr lang="de-DE" i="1" dirty="0" err="1"/>
              <a:t>français</a:t>
            </a:r>
            <a:r>
              <a:rPr lang="de-DE" i="1" dirty="0"/>
              <a:t> </a:t>
            </a:r>
            <a:r>
              <a:rPr lang="de-DE" i="1" dirty="0" err="1"/>
              <a:t>populaire</a:t>
            </a:r>
            <a:r>
              <a:rPr lang="de-DE" dirty="0"/>
              <a:t>, da es nicht dasselbe </a:t>
            </a:r>
            <a:r>
              <a:rPr lang="de-DE" dirty="0" smtClean="0"/>
              <a:t>ist (1912:111):</a:t>
            </a:r>
          </a:p>
          <a:p>
            <a:pPr lvl="1"/>
            <a:r>
              <a:rPr lang="de-DE" dirty="0" smtClean="0"/>
              <a:t>„</a:t>
            </a:r>
            <a:r>
              <a:rPr lang="fr-FR" dirty="0" smtClean="0"/>
              <a:t>De nos jours, on englobe parfois la langue populaire sous le nom d‘argot: c‘est là confondre des choses sensiblement différentes, bien que l‘argot et le langage du peuple se pénètrent de plus en plus.“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7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de-DE" i="1" dirty="0" smtClean="0"/>
              <a:t>Argot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Komplemente </a:t>
            </a:r>
            <a:r>
              <a:rPr lang="de-DE" i="1" dirty="0" err="1"/>
              <a:t>groupe</a:t>
            </a:r>
            <a:r>
              <a:rPr lang="de-DE" i="1" dirty="0"/>
              <a:t> </a:t>
            </a:r>
            <a:r>
              <a:rPr lang="de-DE" i="1" dirty="0" err="1"/>
              <a:t>social</a:t>
            </a:r>
            <a:r>
              <a:rPr lang="de-DE" dirty="0"/>
              <a:t> und </a:t>
            </a:r>
            <a:r>
              <a:rPr lang="de-DE" i="1" dirty="0" err="1"/>
              <a:t>circonstances</a:t>
            </a:r>
            <a:r>
              <a:rPr lang="de-DE" i="1" dirty="0"/>
              <a:t> </a:t>
            </a:r>
            <a:r>
              <a:rPr lang="de-DE" i="1" dirty="0" err="1"/>
              <a:t>spéciales</a:t>
            </a:r>
            <a:r>
              <a:rPr lang="de-DE" dirty="0"/>
              <a:t> spielen eine entscheidende Rolle</a:t>
            </a:r>
          </a:p>
          <a:p>
            <a:r>
              <a:rPr lang="de-DE" dirty="0" smtClean="0"/>
              <a:t>viele verschiedene Unterarten: </a:t>
            </a:r>
            <a:r>
              <a:rPr lang="de-DE" i="1" dirty="0" err="1" smtClean="0"/>
              <a:t>loucherbem</a:t>
            </a:r>
            <a:r>
              <a:rPr lang="de-DE" i="1" dirty="0" smtClean="0"/>
              <a:t>, </a:t>
            </a:r>
            <a:r>
              <a:rPr lang="de-DE" i="1" dirty="0" err="1" smtClean="0"/>
              <a:t>javanais</a:t>
            </a:r>
            <a:r>
              <a:rPr lang="de-DE" i="1" dirty="0" smtClean="0"/>
              <a:t>, </a:t>
            </a:r>
            <a:r>
              <a:rPr lang="de-DE" i="1" dirty="0" err="1" smtClean="0"/>
              <a:t>verlan</a:t>
            </a:r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1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Terminus </a:t>
            </a:r>
            <a:r>
              <a:rPr lang="de-DE" i="1" dirty="0" smtClean="0"/>
              <a:t>Argot </a:t>
            </a:r>
            <a:r>
              <a:rPr lang="de-DE" dirty="0" smtClean="0"/>
              <a:t>ist nicht </a:t>
            </a:r>
            <a:r>
              <a:rPr lang="de-DE" dirty="0"/>
              <a:t>ganz </a:t>
            </a:r>
            <a:r>
              <a:rPr lang="de-DE" dirty="0" smtClean="0"/>
              <a:t>unproblematisch, </a:t>
            </a:r>
            <a:r>
              <a:rPr lang="de-DE" dirty="0"/>
              <a:t>da er </a:t>
            </a:r>
            <a:r>
              <a:rPr lang="de-DE" dirty="0" smtClean="0"/>
              <a:t>die Sprachen vieler verschiedener </a:t>
            </a:r>
            <a:r>
              <a:rPr lang="de-DE" dirty="0"/>
              <a:t>sozialer Gruppen </a:t>
            </a:r>
            <a:r>
              <a:rPr lang="de-DE" dirty="0" smtClean="0"/>
              <a:t>beschreibt</a:t>
            </a:r>
          </a:p>
          <a:p>
            <a:r>
              <a:rPr lang="de-DE" dirty="0" smtClean="0"/>
              <a:t>zusätzlich: historischer vs. </a:t>
            </a:r>
            <a:r>
              <a:rPr lang="de-DE" dirty="0"/>
              <a:t>h</a:t>
            </a:r>
            <a:r>
              <a:rPr lang="de-DE" dirty="0" smtClean="0"/>
              <a:t>eutiger Sinn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3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Abgrenzung des </a:t>
            </a:r>
            <a:r>
              <a:rPr lang="de-DE" i="1" dirty="0" err="1" smtClean="0"/>
              <a:t>argot</a:t>
            </a:r>
            <a:r>
              <a:rPr lang="de-DE" dirty="0" smtClean="0"/>
              <a:t> von anderen </a:t>
            </a:r>
            <a:r>
              <a:rPr lang="de-DE" dirty="0" err="1" smtClean="0"/>
              <a:t>varietäten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7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Argot</a:t>
            </a:r>
            <a:r>
              <a:rPr lang="de-DE" dirty="0" smtClean="0"/>
              <a:t> - Abgrenzung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de-DE" dirty="0" smtClean="0"/>
              <a:t>Abgrenzung von </a:t>
            </a:r>
            <a:r>
              <a:rPr lang="de-DE" b="1" dirty="0" smtClean="0"/>
              <a:t>Fachsprachen</a:t>
            </a:r>
            <a:r>
              <a:rPr lang="de-DE" dirty="0" smtClean="0"/>
              <a:t>: funktional </a:t>
            </a:r>
            <a:r>
              <a:rPr lang="de-DE" dirty="0"/>
              <a:t>begründet – soziale Wirksamkeit des </a:t>
            </a:r>
            <a:r>
              <a:rPr lang="de-DE" i="1" dirty="0" smtClean="0"/>
              <a:t>Argot</a:t>
            </a:r>
            <a:r>
              <a:rPr lang="de-DE" dirty="0" smtClean="0"/>
              <a:t>, dieser ist das „</a:t>
            </a:r>
            <a:r>
              <a:rPr lang="de-DE" dirty="0" err="1" smtClean="0"/>
              <a:t>l’ensemble</a:t>
            </a:r>
            <a:r>
              <a:rPr lang="de-DE" dirty="0" smtClean="0"/>
              <a:t> </a:t>
            </a:r>
            <a:r>
              <a:rPr lang="de-DE" dirty="0"/>
              <a:t>oral des </a:t>
            </a:r>
            <a:r>
              <a:rPr lang="de-DE" dirty="0" err="1"/>
              <a:t>mots</a:t>
            </a:r>
            <a:r>
              <a:rPr lang="de-DE" dirty="0"/>
              <a:t> non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plaisent</a:t>
            </a:r>
            <a:r>
              <a:rPr lang="de-DE" dirty="0"/>
              <a:t> à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groupe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 smtClean="0"/>
              <a:t>“</a:t>
            </a:r>
            <a:endParaRPr lang="de-DE" dirty="0"/>
          </a:p>
          <a:p>
            <a:pPr marL="82296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32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1104</Words>
  <Application>Microsoft Office PowerPoint</Application>
  <PresentationFormat>Bildschirmpräsentation (4:3)</PresentationFormat>
  <Paragraphs>139</Paragraphs>
  <Slides>35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Nyad</vt:lpstr>
      <vt:lpstr>Varietäten – Argot im Französischen</vt:lpstr>
      <vt:lpstr>Inhalt</vt:lpstr>
      <vt:lpstr>Definition von  Argot</vt:lpstr>
      <vt:lpstr>Definition Argot</vt:lpstr>
      <vt:lpstr>Definition Argot</vt:lpstr>
      <vt:lpstr>Definition Argot</vt:lpstr>
      <vt:lpstr>Fazit</vt:lpstr>
      <vt:lpstr>Abgrenzung des argot von anderen varietäten</vt:lpstr>
      <vt:lpstr>Argot - Abgrenzung</vt:lpstr>
      <vt:lpstr>Argot - Abgrenzung</vt:lpstr>
      <vt:lpstr>Argot - Abgrenzung</vt:lpstr>
      <vt:lpstr>Argot - Abgrenzung</vt:lpstr>
      <vt:lpstr>Polysemie des Terminus „argot“</vt:lpstr>
      <vt:lpstr>Polysemie „Argot“</vt:lpstr>
      <vt:lpstr>Polysemie „Argot“</vt:lpstr>
      <vt:lpstr>Geschichte des Argot – 12. JH bis heute</vt:lpstr>
      <vt:lpstr>Geschichte Argot</vt:lpstr>
      <vt:lpstr>Geschichte Argot</vt:lpstr>
      <vt:lpstr>Geschichte Argot (ab 20. JH)</vt:lpstr>
      <vt:lpstr>Geschichte Argot (ab 20. JH)</vt:lpstr>
      <vt:lpstr>Linguistische Merkmale des argot</vt:lpstr>
      <vt:lpstr>Linguistische Merkmale</vt:lpstr>
      <vt:lpstr>Linguistische Merkmale</vt:lpstr>
      <vt:lpstr>Linguistische Merkmale</vt:lpstr>
      <vt:lpstr>Linguistische Merkmale</vt:lpstr>
      <vt:lpstr>Nominalsuffixe</vt:lpstr>
      <vt:lpstr>Nominalsuffixe</vt:lpstr>
      <vt:lpstr>Verbalsuffixe</vt:lpstr>
      <vt:lpstr>Verbalsuffixe</vt:lpstr>
      <vt:lpstr>Entsprechungen des argot im deutschen</vt:lpstr>
      <vt:lpstr>Entsprechungen im Deutschen</vt:lpstr>
      <vt:lpstr>Noch ein kleiner „hammer“ zum schluss – französisch-studenten aufgepasst…</vt:lpstr>
      <vt:lpstr>André Malraux,  La Condition Humaine (Seite 15)</vt:lpstr>
      <vt:lpstr>Noch Fragen?  … falls nicht: vielen Dank für eure Aufmerksamkeit 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Varietäten – Argot im Französischen</dc:title>
  <dc:creator>Susanne Rau</dc:creator>
  <cp:lastModifiedBy>Susanne Rau</cp:lastModifiedBy>
  <cp:revision>116</cp:revision>
  <dcterms:created xsi:type="dcterms:W3CDTF">2011-06-27T18:21:48Z</dcterms:created>
  <dcterms:modified xsi:type="dcterms:W3CDTF">2011-06-29T06:59:53Z</dcterms:modified>
</cp:coreProperties>
</file>