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7" r:id="rId5"/>
    <p:sldId id="278" r:id="rId6"/>
    <p:sldId id="294" r:id="rId7"/>
    <p:sldId id="295" r:id="rId8"/>
    <p:sldId id="279" r:id="rId9"/>
    <p:sldId id="280" r:id="rId10"/>
    <p:sldId id="283" r:id="rId11"/>
    <p:sldId id="282" r:id="rId12"/>
    <p:sldId id="281" r:id="rId13"/>
    <p:sldId id="284" r:id="rId14"/>
    <p:sldId id="285" r:id="rId15"/>
    <p:sldId id="286" r:id="rId16"/>
    <p:sldId id="287" r:id="rId17"/>
    <p:sldId id="288" r:id="rId18"/>
    <p:sldId id="289" r:id="rId19"/>
    <p:sldId id="290" r:id="rId20"/>
    <p:sldId id="291" r:id="rId21"/>
    <p:sldId id="292" r:id="rId22"/>
    <p:sldId id="293" r:id="rId23"/>
    <p:sldId id="296" r:id="rId24"/>
    <p:sldId id="297" r:id="rId25"/>
    <p:sldId id="298" r:id="rId26"/>
    <p:sldId id="299" r:id="rId27"/>
    <p:sldId id="300" r:id="rId28"/>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Unt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umsplatzhalter 29"/>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19" name="Fußzeilenplatzhalter 18"/>
          <p:cNvSpPr>
            <a:spLocks noGrp="1"/>
          </p:cNvSpPr>
          <p:nvPr>
            <p:ph type="ftr" sz="quarter" idx="11"/>
          </p:nvPr>
        </p:nvSpPr>
        <p:spPr/>
        <p:txBody>
          <a:bodyPr/>
          <a:lstStyle/>
          <a:p>
            <a:endParaRPr lang="de-DE"/>
          </a:p>
        </p:txBody>
      </p:sp>
      <p:sp>
        <p:nvSpPr>
          <p:cNvPr id="27" name="Foliennummernplatzhalter 26"/>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5" name="Inhaltsplatzhalt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Textmasterformate durch Klicken bearbeiten</a:t>
            </a:r>
          </a:p>
        </p:txBody>
      </p:sp>
      <p:sp>
        <p:nvSpPr>
          <p:cNvPr id="4" name="Inhaltsplatzhalt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D7AE57-7268-4707-920F-24A2CD5BE910}"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Eine Ecke des Rechtecks schneiden und abrunde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htwinkliges Dreiec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el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5" name="Datumsplatzhalter 4"/>
          <p:cNvSpPr>
            <a:spLocks noGrp="1"/>
          </p:cNvSpPr>
          <p:nvPr>
            <p:ph type="dt" sz="half" idx="10"/>
          </p:nvPr>
        </p:nvSpPr>
        <p:spPr/>
        <p:txBody>
          <a:bodyPr/>
          <a:lstStyle/>
          <a:p>
            <a:fld id="{B8751AF1-C80E-4F32-8AE9-EBE2E4DB05BA}" type="datetimeFigureOut">
              <a:rPr lang="de-DE" smtClean="0"/>
              <a:pPr/>
              <a:t>12.07.2011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a:xfrm>
            <a:off x="8077200" y="6356350"/>
            <a:ext cx="609600" cy="365125"/>
          </a:xfrm>
        </p:spPr>
        <p:txBody>
          <a:bodyPr/>
          <a:lstStyle/>
          <a:p>
            <a:fld id="{E5D7AE57-7268-4707-920F-24A2CD5BE910}" type="slidenum">
              <a:rPr lang="de-DE" smtClean="0"/>
              <a:pPr/>
              <a:t>‹Nr.›</a:t>
            </a:fld>
            <a:endParaRPr lang="de-DE"/>
          </a:p>
        </p:txBody>
      </p:sp>
      <p:sp>
        <p:nvSpPr>
          <p:cNvPr id="3" name="Bildplatzhalt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ihand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ihand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ihand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ihand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elplatzhalt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platzhalt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umsplatzhalt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751AF1-C80E-4F32-8AE9-EBE2E4DB05BA}" type="datetimeFigureOut">
              <a:rPr lang="de-DE" smtClean="0"/>
              <a:pPr/>
              <a:t>12.07.2011</a:t>
            </a:fld>
            <a:endParaRPr lang="de-DE"/>
          </a:p>
        </p:txBody>
      </p:sp>
      <p:sp>
        <p:nvSpPr>
          <p:cNvPr id="22" name="Fußzeilenplatzhalt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Foliennummernplatzhalt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D7AE57-7268-4707-920F-24A2CD5BE910}" type="slidenum">
              <a:rPr lang="de-DE" smtClean="0"/>
              <a:pPr/>
              <a:t>‹Nr.›</a:t>
            </a:fld>
            <a:endParaRPr lang="de-DE"/>
          </a:p>
        </p:txBody>
      </p:sp>
      <p:grpSp>
        <p:nvGrpSpPr>
          <p:cNvPr id="2" name="Gruppieren 1"/>
          <p:cNvGrpSpPr/>
          <p:nvPr/>
        </p:nvGrpSpPr>
        <p:grpSpPr>
          <a:xfrm>
            <a:off x="-19017" y="202408"/>
            <a:ext cx="9180548" cy="649224"/>
            <a:chOff x="-19045" y="216550"/>
            <a:chExt cx="9180548" cy="649224"/>
          </a:xfrm>
        </p:grpSpPr>
        <p:sp>
          <p:nvSpPr>
            <p:cNvPr id="12" name="Freihand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ihand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00034" y="1785926"/>
            <a:ext cx="7851648" cy="1828800"/>
          </a:xfrm>
        </p:spPr>
        <p:txBody>
          <a:bodyPr>
            <a:normAutofit fontScale="90000"/>
          </a:bodyPr>
          <a:lstStyle/>
          <a:p>
            <a:pPr algn="ctr"/>
            <a:r>
              <a:rPr lang="de-DE" dirty="0" smtClean="0">
                <a:solidFill>
                  <a:schemeClr val="tx1"/>
                </a:solidFill>
              </a:rPr>
              <a:t>Übersetzung und genderspezifische oder genderneutrale Sprache</a:t>
            </a:r>
            <a:endParaRPr lang="de-DE" i="1" dirty="0">
              <a:solidFill>
                <a:schemeClr val="tx1"/>
              </a:solidFill>
            </a:endParaRPr>
          </a:p>
        </p:txBody>
      </p:sp>
      <p:sp>
        <p:nvSpPr>
          <p:cNvPr id="3" name="Untertitel 2"/>
          <p:cNvSpPr>
            <a:spLocks noGrp="1"/>
          </p:cNvSpPr>
          <p:nvPr>
            <p:ph type="subTitle" idx="1"/>
          </p:nvPr>
        </p:nvSpPr>
        <p:spPr>
          <a:xfrm>
            <a:off x="571472" y="4786322"/>
            <a:ext cx="7854696" cy="1214446"/>
          </a:xfrm>
        </p:spPr>
        <p:txBody>
          <a:bodyPr>
            <a:normAutofit/>
          </a:bodyPr>
          <a:lstStyle/>
          <a:p>
            <a:pPr algn="l"/>
            <a:r>
              <a:rPr lang="de-DE" sz="2000" dirty="0" smtClean="0">
                <a:latin typeface="+mj-lt"/>
              </a:rPr>
              <a:t>Seminar </a:t>
            </a:r>
            <a:r>
              <a:rPr lang="de-DE" sz="2000" dirty="0" err="1" smtClean="0">
                <a:latin typeface="+mj-lt"/>
              </a:rPr>
              <a:t>Varietätenlinguistik</a:t>
            </a:r>
            <a:endParaRPr lang="de-DE" sz="2000" dirty="0" smtClean="0">
              <a:latin typeface="+mj-lt"/>
            </a:endParaRPr>
          </a:p>
          <a:p>
            <a:pPr algn="l"/>
            <a:r>
              <a:rPr lang="de-DE" sz="2000" dirty="0" smtClean="0">
                <a:latin typeface="+mj-lt"/>
              </a:rPr>
              <a:t>Johanna Henningsen</a:t>
            </a:r>
          </a:p>
          <a:p>
            <a:pPr algn="l"/>
            <a:r>
              <a:rPr lang="de-DE" sz="2000" dirty="0" smtClean="0">
                <a:latin typeface="+mj-lt"/>
              </a:rPr>
              <a:t>06.07.2011</a:t>
            </a:r>
            <a:endParaRPr lang="de-DE" sz="2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fontScale="90000"/>
          </a:bodyPr>
          <a:lstStyle/>
          <a:p>
            <a:pPr marL="571500" indent="-571500" algn="ctr"/>
            <a:r>
              <a:rPr lang="de-DE" sz="4000" b="1" dirty="0" smtClean="0">
                <a:solidFill>
                  <a:schemeClr val="tx1"/>
                </a:solidFill>
              </a:rPr>
              <a:t>     Das generische Maskulinum im Englischen</a:t>
            </a:r>
          </a:p>
        </p:txBody>
      </p:sp>
      <p:sp>
        <p:nvSpPr>
          <p:cNvPr id="3" name="Inhaltsplatzhalter 2"/>
          <p:cNvSpPr>
            <a:spLocks noGrp="1"/>
          </p:cNvSpPr>
          <p:nvPr>
            <p:ph idx="1"/>
          </p:nvPr>
        </p:nvSpPr>
        <p:spPr>
          <a:xfrm>
            <a:off x="457200" y="2071678"/>
            <a:ext cx="8229600" cy="4000528"/>
          </a:xfrm>
        </p:spPr>
        <p:txBody>
          <a:bodyPr>
            <a:normAutofit lnSpcReduction="10000"/>
          </a:bodyPr>
          <a:lstStyle/>
          <a:p>
            <a:pPr>
              <a:buClrTx/>
            </a:pPr>
            <a:r>
              <a:rPr lang="de-DE" dirty="0" smtClean="0">
                <a:latin typeface="+mj-lt"/>
              </a:rPr>
              <a:t>für die meisten Personenbezeichnungen (</a:t>
            </a:r>
            <a:r>
              <a:rPr lang="de-DE" i="1" dirty="0" err="1" smtClean="0">
                <a:latin typeface="+mj-lt"/>
              </a:rPr>
              <a:t>lawyer</a:t>
            </a:r>
            <a:r>
              <a:rPr lang="de-DE" i="1" dirty="0" smtClean="0">
                <a:latin typeface="+mj-lt"/>
              </a:rPr>
              <a:t>, </a:t>
            </a:r>
            <a:r>
              <a:rPr lang="de-DE" i="1" dirty="0" err="1" smtClean="0">
                <a:latin typeface="+mj-lt"/>
              </a:rPr>
              <a:t>pedestrian</a:t>
            </a:r>
            <a:r>
              <a:rPr lang="de-DE" i="1" dirty="0" smtClean="0">
                <a:latin typeface="+mj-lt"/>
              </a:rPr>
              <a:t>, </a:t>
            </a:r>
            <a:r>
              <a:rPr lang="de-DE" i="1" dirty="0" err="1" smtClean="0">
                <a:latin typeface="+mj-lt"/>
              </a:rPr>
              <a:t>person</a:t>
            </a:r>
            <a:r>
              <a:rPr lang="de-DE" dirty="0" smtClean="0">
                <a:latin typeface="+mj-lt"/>
              </a:rPr>
              <a:t>)</a:t>
            </a:r>
          </a:p>
          <a:p>
            <a:pPr>
              <a:buClrTx/>
            </a:pPr>
            <a:r>
              <a:rPr lang="de-DE" dirty="0" smtClean="0">
                <a:latin typeface="+mj-lt"/>
              </a:rPr>
              <a:t>Indefinita (</a:t>
            </a:r>
            <a:r>
              <a:rPr lang="de-DE" i="1" dirty="0" err="1" smtClean="0">
                <a:latin typeface="+mj-lt"/>
              </a:rPr>
              <a:t>everyone</a:t>
            </a:r>
            <a:r>
              <a:rPr lang="de-DE" i="1" dirty="0" smtClean="0">
                <a:latin typeface="+mj-lt"/>
              </a:rPr>
              <a:t>, </a:t>
            </a:r>
            <a:r>
              <a:rPr lang="de-DE" i="1" dirty="0" err="1" smtClean="0">
                <a:latin typeface="+mj-lt"/>
              </a:rPr>
              <a:t>someone</a:t>
            </a:r>
            <a:r>
              <a:rPr lang="de-DE" i="1" dirty="0" smtClean="0">
                <a:latin typeface="+mj-lt"/>
              </a:rPr>
              <a:t>, </a:t>
            </a:r>
            <a:r>
              <a:rPr lang="de-DE" i="1" dirty="0" err="1" smtClean="0">
                <a:latin typeface="+mj-lt"/>
              </a:rPr>
              <a:t>anybody</a:t>
            </a:r>
            <a:r>
              <a:rPr lang="de-DE" dirty="0" smtClean="0">
                <a:latin typeface="+mj-lt"/>
              </a:rPr>
              <a:t>) werden im weiteren Verlauf des Satzes durch männliche Pronomina ersetzt (</a:t>
            </a:r>
            <a:r>
              <a:rPr lang="de-DE" i="1" dirty="0" smtClean="0">
                <a:latin typeface="+mj-lt"/>
              </a:rPr>
              <a:t>he, </a:t>
            </a:r>
            <a:r>
              <a:rPr lang="de-DE" i="1" dirty="0" err="1" smtClean="0">
                <a:latin typeface="+mj-lt"/>
              </a:rPr>
              <a:t>his</a:t>
            </a:r>
            <a:r>
              <a:rPr lang="de-DE" i="1" dirty="0" smtClean="0">
                <a:latin typeface="+mj-lt"/>
              </a:rPr>
              <a:t>, </a:t>
            </a:r>
            <a:r>
              <a:rPr lang="de-DE" i="1" dirty="0" err="1" smtClean="0">
                <a:latin typeface="+mj-lt"/>
              </a:rPr>
              <a:t>him</a:t>
            </a:r>
            <a:r>
              <a:rPr lang="de-DE" dirty="0" smtClean="0">
                <a:latin typeface="+mj-lt"/>
              </a:rPr>
              <a:t>)</a:t>
            </a:r>
          </a:p>
          <a:p>
            <a:pPr>
              <a:buClrTx/>
              <a:buNone/>
            </a:pPr>
            <a:r>
              <a:rPr lang="de-DE" dirty="0" smtClean="0">
                <a:latin typeface="+mj-lt"/>
              </a:rPr>
              <a:t>	</a:t>
            </a:r>
            <a:r>
              <a:rPr lang="de-DE" dirty="0" smtClean="0">
                <a:latin typeface="+mj-lt"/>
                <a:sym typeface="Wingdings" pitchFamily="2" charset="2"/>
              </a:rPr>
              <a:t> </a:t>
            </a:r>
            <a:r>
              <a:rPr lang="de-DE" dirty="0" smtClean="0">
                <a:latin typeface="+mj-lt"/>
              </a:rPr>
              <a:t>bezeichnen Männer und Frauen, auch bei deutlich weiblichem Bezug:</a:t>
            </a:r>
          </a:p>
          <a:p>
            <a:pPr>
              <a:buClrTx/>
              <a:buNone/>
            </a:pPr>
            <a:r>
              <a:rPr lang="de-DE" i="1" dirty="0" smtClean="0">
                <a:latin typeface="+mj-lt"/>
              </a:rPr>
              <a:t>	</a:t>
            </a:r>
            <a:r>
              <a:rPr lang="de-DE" i="1" dirty="0" err="1" smtClean="0">
                <a:latin typeface="+mj-lt"/>
              </a:rPr>
              <a:t>No</a:t>
            </a:r>
            <a:r>
              <a:rPr lang="de-DE" i="1" dirty="0" smtClean="0">
                <a:latin typeface="+mj-lt"/>
              </a:rPr>
              <a:t> </a:t>
            </a:r>
            <a:r>
              <a:rPr lang="de-DE" i="1" dirty="0" err="1" smtClean="0">
                <a:latin typeface="+mj-lt"/>
              </a:rPr>
              <a:t>person</a:t>
            </a:r>
            <a:r>
              <a:rPr lang="de-DE" i="1" dirty="0" smtClean="0">
                <a:latin typeface="+mj-lt"/>
              </a:rPr>
              <a:t> </a:t>
            </a:r>
            <a:r>
              <a:rPr lang="de-DE" i="1" dirty="0" err="1" smtClean="0">
                <a:latin typeface="+mj-lt"/>
              </a:rPr>
              <a:t>may</a:t>
            </a:r>
            <a:r>
              <a:rPr lang="de-DE" i="1" dirty="0" smtClean="0">
                <a:latin typeface="+mj-lt"/>
              </a:rPr>
              <a:t> </a:t>
            </a:r>
            <a:r>
              <a:rPr lang="de-DE" i="1" dirty="0" err="1" smtClean="0">
                <a:latin typeface="+mj-lt"/>
              </a:rPr>
              <a:t>require</a:t>
            </a:r>
            <a:r>
              <a:rPr lang="de-DE" i="1" dirty="0" smtClean="0">
                <a:latin typeface="+mj-lt"/>
              </a:rPr>
              <a:t> </a:t>
            </a:r>
            <a:r>
              <a:rPr lang="de-DE" i="1" dirty="0" err="1" smtClean="0">
                <a:latin typeface="+mj-lt"/>
              </a:rPr>
              <a:t>another</a:t>
            </a:r>
            <a:r>
              <a:rPr lang="de-DE" i="1" dirty="0" smtClean="0">
                <a:latin typeface="+mj-lt"/>
              </a:rPr>
              <a:t> </a:t>
            </a:r>
            <a:r>
              <a:rPr lang="de-DE" i="1" dirty="0" err="1" smtClean="0">
                <a:latin typeface="+mj-lt"/>
              </a:rPr>
              <a:t>person</a:t>
            </a:r>
            <a:r>
              <a:rPr lang="de-DE" i="1" dirty="0" smtClean="0">
                <a:latin typeface="+mj-lt"/>
              </a:rPr>
              <a:t> </a:t>
            </a:r>
            <a:r>
              <a:rPr lang="de-DE" i="1" dirty="0" err="1" smtClean="0">
                <a:latin typeface="+mj-lt"/>
              </a:rPr>
              <a:t>to</a:t>
            </a:r>
            <a:r>
              <a:rPr lang="de-DE" i="1" dirty="0" smtClean="0">
                <a:latin typeface="+mj-lt"/>
              </a:rPr>
              <a:t> </a:t>
            </a:r>
            <a:r>
              <a:rPr lang="de-DE" i="1" dirty="0" err="1" smtClean="0">
                <a:latin typeface="+mj-lt"/>
              </a:rPr>
              <a:t>perform</a:t>
            </a:r>
            <a:r>
              <a:rPr lang="de-DE" i="1" dirty="0" smtClean="0">
                <a:latin typeface="+mj-lt"/>
              </a:rPr>
              <a:t>, </a:t>
            </a:r>
            <a:r>
              <a:rPr lang="de-DE" i="1" dirty="0" err="1" smtClean="0">
                <a:latin typeface="+mj-lt"/>
              </a:rPr>
              <a:t>participate</a:t>
            </a:r>
            <a:r>
              <a:rPr lang="de-DE" i="1" dirty="0" smtClean="0">
                <a:latin typeface="+mj-lt"/>
              </a:rPr>
              <a:t> in </a:t>
            </a:r>
            <a:r>
              <a:rPr lang="de-DE" i="1" dirty="0" err="1" smtClean="0">
                <a:latin typeface="+mj-lt"/>
              </a:rPr>
              <a:t>or</a:t>
            </a:r>
            <a:r>
              <a:rPr lang="de-DE" i="1" dirty="0" smtClean="0">
                <a:latin typeface="+mj-lt"/>
              </a:rPr>
              <a:t> </a:t>
            </a:r>
            <a:r>
              <a:rPr lang="de-DE" i="1" dirty="0" err="1" smtClean="0">
                <a:latin typeface="+mj-lt"/>
              </a:rPr>
              <a:t>undergo</a:t>
            </a:r>
            <a:r>
              <a:rPr lang="de-DE" i="1" dirty="0" smtClean="0">
                <a:latin typeface="+mj-lt"/>
              </a:rPr>
              <a:t> an </a:t>
            </a:r>
            <a:r>
              <a:rPr lang="de-DE" i="1" dirty="0" err="1" smtClean="0">
                <a:latin typeface="+mj-lt"/>
              </a:rPr>
              <a:t>abortion</a:t>
            </a:r>
            <a:r>
              <a:rPr lang="de-DE" i="1" dirty="0" smtClean="0">
                <a:latin typeface="+mj-lt"/>
              </a:rPr>
              <a:t> </a:t>
            </a:r>
            <a:r>
              <a:rPr lang="de-DE" i="1" dirty="0" err="1" smtClean="0">
                <a:latin typeface="+mj-lt"/>
              </a:rPr>
              <a:t>of</a:t>
            </a:r>
            <a:r>
              <a:rPr lang="de-DE" i="1" dirty="0" smtClean="0">
                <a:latin typeface="+mj-lt"/>
              </a:rPr>
              <a:t> </a:t>
            </a:r>
            <a:r>
              <a:rPr lang="de-DE" i="1" dirty="0" err="1" smtClean="0">
                <a:latin typeface="+mj-lt"/>
              </a:rPr>
              <a:t>pregnancy</a:t>
            </a:r>
            <a:r>
              <a:rPr lang="de-DE" i="1" dirty="0" smtClean="0">
                <a:latin typeface="+mj-lt"/>
              </a:rPr>
              <a:t> </a:t>
            </a:r>
            <a:r>
              <a:rPr lang="de-DE" i="1" dirty="0" err="1" smtClean="0">
                <a:latin typeface="+mj-lt"/>
              </a:rPr>
              <a:t>against</a:t>
            </a:r>
            <a:r>
              <a:rPr lang="de-DE" i="1" dirty="0" smtClean="0">
                <a:latin typeface="+mj-lt"/>
              </a:rPr>
              <a:t> </a:t>
            </a:r>
            <a:r>
              <a:rPr lang="de-DE" dirty="0" err="1" smtClean="0">
                <a:latin typeface="+mj-lt"/>
              </a:rPr>
              <a:t>his</a:t>
            </a:r>
            <a:r>
              <a:rPr lang="de-DE" i="1" dirty="0" smtClean="0">
                <a:latin typeface="+mj-lt"/>
              </a:rPr>
              <a:t> will.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fontScale="90000"/>
          </a:bodyPr>
          <a:lstStyle/>
          <a:p>
            <a:pPr marL="571500" indent="-571500" algn="ctr"/>
            <a:r>
              <a:rPr lang="de-DE" sz="4000" b="1" dirty="0" smtClean="0">
                <a:solidFill>
                  <a:schemeClr val="tx1"/>
                </a:solidFill>
              </a:rPr>
              <a:t>     Andere Verwendungen von Pronomina</a:t>
            </a:r>
          </a:p>
        </p:txBody>
      </p:sp>
      <p:sp>
        <p:nvSpPr>
          <p:cNvPr id="3" name="Inhaltsplatzhalter 2"/>
          <p:cNvSpPr>
            <a:spLocks noGrp="1"/>
          </p:cNvSpPr>
          <p:nvPr>
            <p:ph idx="1"/>
          </p:nvPr>
        </p:nvSpPr>
        <p:spPr>
          <a:xfrm>
            <a:off x="457200" y="2071678"/>
            <a:ext cx="8229600" cy="4000528"/>
          </a:xfrm>
        </p:spPr>
        <p:txBody>
          <a:bodyPr>
            <a:normAutofit/>
          </a:bodyPr>
          <a:lstStyle/>
          <a:p>
            <a:pPr>
              <a:buClrTx/>
            </a:pPr>
            <a:endParaRPr lang="de-DE" dirty="0" smtClean="0">
              <a:latin typeface="+mj-lt"/>
              <a:sym typeface="Wingdings" pitchFamily="2" charset="2"/>
            </a:endParaRPr>
          </a:p>
          <a:p>
            <a:pPr>
              <a:buClrTx/>
            </a:pPr>
            <a:r>
              <a:rPr lang="de-DE" dirty="0" smtClean="0">
                <a:latin typeface="+mj-lt"/>
                <a:sym typeface="Wingdings" pitchFamily="2" charset="2"/>
              </a:rPr>
              <a:t>stereotypisch mit dem weiblichen Geschlecht verbundene Berufsbezeichnungen: </a:t>
            </a:r>
            <a:r>
              <a:rPr lang="de-DE" i="1" dirty="0" smtClean="0">
                <a:latin typeface="+mj-lt"/>
              </a:rPr>
              <a:t>a </a:t>
            </a:r>
            <a:r>
              <a:rPr lang="de-DE" i="1" dirty="0" err="1" smtClean="0">
                <a:latin typeface="+mj-lt"/>
              </a:rPr>
              <a:t>secretary</a:t>
            </a:r>
            <a:r>
              <a:rPr lang="de-DE" i="1" dirty="0" smtClean="0">
                <a:latin typeface="+mj-lt"/>
              </a:rPr>
              <a:t> … </a:t>
            </a:r>
            <a:r>
              <a:rPr lang="de-DE" i="1" dirty="0" err="1" smtClean="0">
                <a:latin typeface="+mj-lt"/>
              </a:rPr>
              <a:t>she</a:t>
            </a:r>
            <a:endParaRPr lang="de-DE" i="1" dirty="0" smtClean="0">
              <a:latin typeface="+mj-lt"/>
            </a:endParaRPr>
          </a:p>
          <a:p>
            <a:pPr>
              <a:buClrTx/>
            </a:pPr>
            <a:endParaRPr lang="de-DE" i="1" dirty="0" smtClean="0">
              <a:latin typeface="+mj-lt"/>
            </a:endParaRPr>
          </a:p>
          <a:p>
            <a:pPr lvl="0">
              <a:buClrTx/>
            </a:pPr>
            <a:r>
              <a:rPr lang="de-DE" dirty="0" smtClean="0">
                <a:latin typeface="+mj-lt"/>
              </a:rPr>
              <a:t>psychologischer Genus: affektive Faktoren für Wahl der Pronomina verantwortlich </a:t>
            </a:r>
            <a:r>
              <a:rPr lang="de-DE" i="1" dirty="0" smtClean="0">
                <a:latin typeface="+mj-lt"/>
                <a:sym typeface="Wingdings"/>
              </a:rPr>
              <a:t></a:t>
            </a:r>
            <a:r>
              <a:rPr lang="de-DE" i="1" dirty="0" smtClean="0">
                <a:latin typeface="+mj-lt"/>
              </a:rPr>
              <a:t> </a:t>
            </a:r>
            <a:r>
              <a:rPr lang="de-DE" i="1" dirty="0" err="1" smtClean="0">
                <a:latin typeface="+mj-lt"/>
              </a:rPr>
              <a:t>the</a:t>
            </a:r>
            <a:r>
              <a:rPr lang="de-DE" i="1" dirty="0" smtClean="0">
                <a:latin typeface="+mj-lt"/>
              </a:rPr>
              <a:t> </a:t>
            </a:r>
            <a:r>
              <a:rPr lang="de-DE" i="1" dirty="0" err="1" smtClean="0">
                <a:latin typeface="+mj-lt"/>
              </a:rPr>
              <a:t>ship</a:t>
            </a:r>
            <a:r>
              <a:rPr lang="de-DE" i="1" dirty="0" smtClean="0">
                <a:latin typeface="+mj-lt"/>
              </a:rPr>
              <a:t> … </a:t>
            </a:r>
            <a:r>
              <a:rPr lang="de-DE" i="1" dirty="0" err="1" smtClean="0">
                <a:latin typeface="+mj-lt"/>
              </a:rPr>
              <a:t>she</a:t>
            </a:r>
            <a:endParaRPr lang="de-DE" i="1" dirty="0" smtClean="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     Genderneutrales Englisch</a:t>
            </a:r>
          </a:p>
        </p:txBody>
      </p:sp>
      <p:sp>
        <p:nvSpPr>
          <p:cNvPr id="3" name="Inhaltsplatzhalter 2"/>
          <p:cNvSpPr>
            <a:spLocks noGrp="1"/>
          </p:cNvSpPr>
          <p:nvPr>
            <p:ph idx="1"/>
          </p:nvPr>
        </p:nvSpPr>
        <p:spPr>
          <a:xfrm>
            <a:off x="457200" y="2071678"/>
            <a:ext cx="8229600" cy="4214842"/>
          </a:xfrm>
        </p:spPr>
        <p:txBody>
          <a:bodyPr>
            <a:normAutofit/>
          </a:bodyPr>
          <a:lstStyle/>
          <a:p>
            <a:pPr lvl="0">
              <a:buClrTx/>
            </a:pPr>
            <a:r>
              <a:rPr lang="de-DE" sz="2800" dirty="0" smtClean="0">
                <a:latin typeface="+mj-lt"/>
              </a:rPr>
              <a:t>generell: Verwendung des Plurals</a:t>
            </a:r>
          </a:p>
          <a:p>
            <a:pPr>
              <a:buClrTx/>
            </a:pPr>
            <a:r>
              <a:rPr lang="de-DE" sz="2800" dirty="0" smtClean="0">
                <a:latin typeface="+mj-lt"/>
              </a:rPr>
              <a:t>Möglichkeit für geschlechtsneutrale Personenbezeichnungen: </a:t>
            </a:r>
            <a:r>
              <a:rPr lang="de-DE" sz="2800" b="1" dirty="0" smtClean="0">
                <a:latin typeface="+mj-lt"/>
              </a:rPr>
              <a:t>Splitting</a:t>
            </a:r>
            <a:r>
              <a:rPr lang="de-DE" sz="2800" dirty="0" smtClean="0">
                <a:latin typeface="+mj-lt"/>
              </a:rPr>
              <a:t>  (</a:t>
            </a:r>
            <a:r>
              <a:rPr lang="de-DE" sz="2800" i="1" dirty="0" smtClean="0">
                <a:latin typeface="+mj-lt"/>
              </a:rPr>
              <a:t>a </a:t>
            </a:r>
            <a:r>
              <a:rPr lang="de-DE" sz="2800" i="1" dirty="0" err="1" smtClean="0">
                <a:latin typeface="+mj-lt"/>
              </a:rPr>
              <a:t>lawyer</a:t>
            </a:r>
            <a:r>
              <a:rPr lang="de-DE" sz="2800" i="1" dirty="0" smtClean="0">
                <a:latin typeface="+mj-lt"/>
              </a:rPr>
              <a:t> … he </a:t>
            </a:r>
            <a:r>
              <a:rPr lang="de-DE" sz="2800" i="1" dirty="0" err="1" smtClean="0">
                <a:latin typeface="+mj-lt"/>
              </a:rPr>
              <a:t>or</a:t>
            </a:r>
            <a:r>
              <a:rPr lang="de-DE" sz="2800" i="1" dirty="0" smtClean="0">
                <a:latin typeface="+mj-lt"/>
              </a:rPr>
              <a:t> </a:t>
            </a:r>
            <a:r>
              <a:rPr lang="de-DE" sz="2800" i="1" dirty="0" err="1" smtClean="0">
                <a:latin typeface="+mj-lt"/>
              </a:rPr>
              <a:t>she</a:t>
            </a:r>
            <a:r>
              <a:rPr lang="de-DE" sz="2800" dirty="0" smtClean="0">
                <a:latin typeface="+mj-lt"/>
              </a:rPr>
              <a:t>)</a:t>
            </a:r>
          </a:p>
          <a:p>
            <a:pPr>
              <a:buClrTx/>
            </a:pPr>
            <a:r>
              <a:rPr lang="de-DE" sz="2800" dirty="0" smtClean="0">
                <a:latin typeface="+mj-lt"/>
              </a:rPr>
              <a:t>andere Varianten des Splitting: </a:t>
            </a:r>
            <a:r>
              <a:rPr lang="de-DE" sz="2800" i="1" dirty="0" err="1" smtClean="0">
                <a:latin typeface="+mj-lt"/>
              </a:rPr>
              <a:t>she</a:t>
            </a:r>
            <a:r>
              <a:rPr lang="de-DE" sz="2800" i="1" dirty="0" smtClean="0">
                <a:latin typeface="+mj-lt"/>
              </a:rPr>
              <a:t> </a:t>
            </a:r>
            <a:r>
              <a:rPr lang="de-DE" sz="2800" i="1" dirty="0" err="1" smtClean="0">
                <a:latin typeface="+mj-lt"/>
              </a:rPr>
              <a:t>or</a:t>
            </a:r>
            <a:r>
              <a:rPr lang="de-DE" sz="2800" i="1" dirty="0" smtClean="0">
                <a:latin typeface="+mj-lt"/>
              </a:rPr>
              <a:t> he, he/</a:t>
            </a:r>
            <a:r>
              <a:rPr lang="de-DE" sz="2800" i="1" dirty="0" err="1" smtClean="0">
                <a:latin typeface="+mj-lt"/>
              </a:rPr>
              <a:t>she</a:t>
            </a:r>
            <a:r>
              <a:rPr lang="de-DE" sz="2800" i="1" dirty="0" smtClean="0">
                <a:latin typeface="+mj-lt"/>
              </a:rPr>
              <a:t>, s/he</a:t>
            </a:r>
          </a:p>
          <a:p>
            <a:pPr>
              <a:buClrTx/>
            </a:pPr>
            <a:r>
              <a:rPr lang="de-DE" sz="2800" dirty="0" smtClean="0">
                <a:latin typeface="+mj-lt"/>
              </a:rPr>
              <a:t>geschlechtsneutrales singularisches Pronomen </a:t>
            </a:r>
            <a:r>
              <a:rPr lang="de-DE" sz="2800" i="1" dirty="0" err="1" smtClean="0">
                <a:latin typeface="+mj-lt"/>
              </a:rPr>
              <a:t>they</a:t>
            </a:r>
            <a:r>
              <a:rPr lang="de-DE" sz="2800" i="1" dirty="0" smtClean="0">
                <a:latin typeface="+mj-lt"/>
              </a:rPr>
              <a:t>:</a:t>
            </a:r>
          </a:p>
          <a:p>
            <a:pPr>
              <a:buClrTx/>
              <a:buNone/>
            </a:pPr>
            <a:r>
              <a:rPr lang="en-US" sz="2800" i="1" dirty="0" smtClean="0">
                <a:latin typeface="+mj-lt"/>
              </a:rPr>
              <a:t>Everyone should wipe </a:t>
            </a:r>
            <a:r>
              <a:rPr lang="en-US" sz="2800" dirty="0" smtClean="0">
                <a:latin typeface="+mj-lt"/>
              </a:rPr>
              <a:t>his </a:t>
            </a:r>
            <a:r>
              <a:rPr lang="en-US" sz="2800" i="1" dirty="0" smtClean="0">
                <a:latin typeface="+mj-lt"/>
              </a:rPr>
              <a:t>feet before entering.</a:t>
            </a:r>
          </a:p>
          <a:p>
            <a:pPr>
              <a:buClrTx/>
              <a:buNone/>
            </a:pPr>
            <a:r>
              <a:rPr lang="en-US" sz="2800" i="1" dirty="0" smtClean="0">
                <a:latin typeface="+mj-lt"/>
              </a:rPr>
              <a:t>Everyone should wipe </a:t>
            </a:r>
            <a:r>
              <a:rPr lang="en-US" sz="2800" dirty="0" smtClean="0">
                <a:latin typeface="+mj-lt"/>
              </a:rPr>
              <a:t>their</a:t>
            </a:r>
            <a:r>
              <a:rPr lang="en-US" sz="2800" i="1" dirty="0" smtClean="0">
                <a:latin typeface="+mj-lt"/>
              </a:rPr>
              <a:t> feet before entering.</a:t>
            </a:r>
            <a:endParaRPr lang="de-DE" sz="2800" i="1" dirty="0" smtClean="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 Verwendung im Deutschen</a:t>
            </a:r>
          </a:p>
        </p:txBody>
      </p:sp>
      <p:sp>
        <p:nvSpPr>
          <p:cNvPr id="3" name="Inhaltsplatzhalter 2"/>
          <p:cNvSpPr>
            <a:spLocks noGrp="1"/>
          </p:cNvSpPr>
          <p:nvPr>
            <p:ph idx="1"/>
          </p:nvPr>
        </p:nvSpPr>
        <p:spPr>
          <a:xfrm>
            <a:off x="428596" y="2285992"/>
            <a:ext cx="8229600" cy="4000528"/>
          </a:xfrm>
        </p:spPr>
        <p:txBody>
          <a:bodyPr>
            <a:normAutofit/>
          </a:bodyPr>
          <a:lstStyle/>
          <a:p>
            <a:pPr lvl="0">
              <a:buClrTx/>
            </a:pPr>
            <a:r>
              <a:rPr lang="de-DE" sz="2800" dirty="0" smtClean="0">
                <a:latin typeface="+mj-lt"/>
              </a:rPr>
              <a:t>größter Unterschied zum Englischen: Deutsch ist eine </a:t>
            </a:r>
            <a:r>
              <a:rPr lang="de-DE" sz="2800" dirty="0" err="1" smtClean="0">
                <a:latin typeface="+mj-lt"/>
              </a:rPr>
              <a:t>Genussprache</a:t>
            </a:r>
            <a:endParaRPr lang="de-DE" sz="2800" dirty="0" smtClean="0">
              <a:latin typeface="+mj-lt"/>
            </a:endParaRPr>
          </a:p>
          <a:p>
            <a:pPr>
              <a:buClrTx/>
            </a:pPr>
            <a:r>
              <a:rPr lang="de-DE" sz="2800" dirty="0" smtClean="0">
                <a:latin typeface="+mj-lt"/>
              </a:rPr>
              <a:t>explizite Geschlechtsspezifikation meistens zwingend erforderlich</a:t>
            </a:r>
          </a:p>
          <a:p>
            <a:pPr>
              <a:buClrTx/>
              <a:buNone/>
            </a:pPr>
            <a:r>
              <a:rPr lang="de-DE" sz="2800" dirty="0" smtClean="0">
                <a:latin typeface="+mj-lt"/>
                <a:sym typeface="Wingdings" pitchFamily="2" charset="2"/>
              </a:rPr>
              <a:t> </a:t>
            </a:r>
            <a:r>
              <a:rPr lang="de-DE" sz="2800" dirty="0" smtClean="0">
                <a:latin typeface="+mj-lt"/>
              </a:rPr>
              <a:t>Gefahr von sexistischem Sprachgebrauch ist im Deutschen größer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 Das deutsche </a:t>
            </a:r>
            <a:r>
              <a:rPr lang="de-DE" sz="4000" b="1" dirty="0" err="1" smtClean="0">
                <a:solidFill>
                  <a:schemeClr val="tx1"/>
                </a:solidFill>
              </a:rPr>
              <a:t>Genussystem</a:t>
            </a:r>
            <a:endParaRPr lang="de-DE" sz="4000" b="1" dirty="0" smtClean="0">
              <a:solidFill>
                <a:schemeClr val="tx1"/>
              </a:solidFill>
            </a:endParaRPr>
          </a:p>
        </p:txBody>
      </p:sp>
      <p:sp>
        <p:nvSpPr>
          <p:cNvPr id="3" name="Inhaltsplatzhalter 2"/>
          <p:cNvSpPr>
            <a:spLocks noGrp="1"/>
          </p:cNvSpPr>
          <p:nvPr>
            <p:ph idx="1"/>
          </p:nvPr>
        </p:nvSpPr>
        <p:spPr>
          <a:xfrm>
            <a:off x="428596" y="2285992"/>
            <a:ext cx="8229600" cy="4000528"/>
          </a:xfrm>
        </p:spPr>
        <p:txBody>
          <a:bodyPr>
            <a:normAutofit lnSpcReduction="10000"/>
          </a:bodyPr>
          <a:lstStyle/>
          <a:p>
            <a:pPr lvl="0">
              <a:buClrTx/>
            </a:pPr>
            <a:r>
              <a:rPr lang="de-DE" sz="2800" dirty="0" smtClean="0">
                <a:latin typeface="+mj-lt"/>
              </a:rPr>
              <a:t>Deutsche Sprache hat kein System von Regeln für Bestimmung des Genus eines Substantivs</a:t>
            </a:r>
          </a:p>
          <a:p>
            <a:pPr>
              <a:buClrTx/>
            </a:pPr>
            <a:r>
              <a:rPr lang="de-DE" sz="2800" dirty="0" smtClean="0">
                <a:latin typeface="+mj-lt"/>
              </a:rPr>
              <a:t>Ausnahme: „Substantive, mit denen Personen benannt werden“ (Verwandtschaftsbezeichnungen) </a:t>
            </a:r>
            <a:r>
              <a:rPr lang="de-DE" sz="2800" dirty="0" smtClean="0">
                <a:latin typeface="+mj-lt"/>
                <a:sym typeface="Wingdings" pitchFamily="2" charset="2"/>
              </a:rPr>
              <a:t> </a:t>
            </a:r>
            <a:r>
              <a:rPr lang="de-DE" sz="2800" dirty="0" smtClean="0">
                <a:latin typeface="+mj-lt"/>
              </a:rPr>
              <a:t>für gewöhnlich stimmen Genus und natürliches Geschlecht (Sexus) überein</a:t>
            </a:r>
          </a:p>
          <a:p>
            <a:pPr>
              <a:buClrTx/>
            </a:pPr>
            <a:r>
              <a:rPr lang="de-DE" sz="2800" dirty="0" smtClean="0">
                <a:latin typeface="+mj-lt"/>
              </a:rPr>
              <a:t>Neutrum: nominalisierter Infinitiv (</a:t>
            </a:r>
            <a:r>
              <a:rPr lang="de-DE" sz="2800" i="1" dirty="0" smtClean="0">
                <a:latin typeface="+mj-lt"/>
              </a:rPr>
              <a:t>das Arbeiten)</a:t>
            </a:r>
          </a:p>
          <a:p>
            <a:pPr lvl="0">
              <a:buClrTx/>
            </a:pPr>
            <a:r>
              <a:rPr lang="de-DE" sz="2800" dirty="0" smtClean="0">
                <a:latin typeface="+mj-lt"/>
              </a:rPr>
              <a:t>Nominalisierte Adjektive: alle drei Genera (</a:t>
            </a:r>
            <a:r>
              <a:rPr lang="de-DE" sz="2800" i="1" dirty="0" smtClean="0">
                <a:latin typeface="+mj-lt"/>
              </a:rPr>
              <a:t>der/die/das Neue</a:t>
            </a:r>
            <a:r>
              <a:rPr lang="de-DE" sz="2800" dirty="0" smtClean="0">
                <a:latin typeface="+mj-lt"/>
              </a:rPr>
              <a:t>)</a:t>
            </a:r>
          </a:p>
          <a:p>
            <a:pPr>
              <a:buClrTx/>
            </a:pPr>
            <a:endParaRPr lang="de-DE" sz="2800" dirty="0" smtClean="0">
              <a:latin typeface="+mj-lt"/>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fontScale="90000"/>
          </a:bodyPr>
          <a:lstStyle/>
          <a:p>
            <a:pPr marL="571500" indent="-571500" algn="ctr"/>
            <a:r>
              <a:rPr lang="de-DE" sz="4000" b="1" dirty="0" smtClean="0">
                <a:solidFill>
                  <a:schemeClr val="tx1"/>
                </a:solidFill>
              </a:rPr>
              <a:t> Das generische Maskulinum im Deutschen</a:t>
            </a:r>
          </a:p>
        </p:txBody>
      </p:sp>
      <p:sp>
        <p:nvSpPr>
          <p:cNvPr id="3" name="Inhaltsplatzhalter 2"/>
          <p:cNvSpPr>
            <a:spLocks noGrp="1"/>
          </p:cNvSpPr>
          <p:nvPr>
            <p:ph idx="1"/>
          </p:nvPr>
        </p:nvSpPr>
        <p:spPr>
          <a:xfrm>
            <a:off x="428596" y="2285992"/>
            <a:ext cx="8229600" cy="4000528"/>
          </a:xfrm>
        </p:spPr>
        <p:txBody>
          <a:bodyPr>
            <a:normAutofit/>
          </a:bodyPr>
          <a:lstStyle/>
          <a:p>
            <a:pPr>
              <a:buClrTx/>
            </a:pPr>
            <a:r>
              <a:rPr lang="de-DE" sz="2800" dirty="0" smtClean="0">
                <a:latin typeface="+mj-lt"/>
              </a:rPr>
              <a:t>99 Sängerinnen + 1 Sänger = 100 Sänger</a:t>
            </a:r>
          </a:p>
          <a:p>
            <a:pPr lvl="0">
              <a:buClrTx/>
            </a:pPr>
            <a:r>
              <a:rPr lang="de-DE" sz="2800" dirty="0" smtClean="0">
                <a:latin typeface="+mj-lt"/>
              </a:rPr>
              <a:t>wie im Englischen, aber Pronomina und Nomina</a:t>
            </a:r>
          </a:p>
          <a:p>
            <a:pPr>
              <a:buClrTx/>
              <a:buNone/>
            </a:pPr>
            <a:r>
              <a:rPr lang="de-DE" sz="2800" i="1" dirty="0" smtClean="0">
                <a:latin typeface="+mj-lt"/>
              </a:rPr>
              <a:t>Diese Sendung wird dem Zuschauer gefallen. </a:t>
            </a:r>
          </a:p>
          <a:p>
            <a:pPr>
              <a:buClrTx/>
              <a:buNone/>
            </a:pPr>
            <a:r>
              <a:rPr lang="de-DE" sz="2800" dirty="0" smtClean="0">
                <a:latin typeface="+mj-lt"/>
              </a:rPr>
              <a:t>Jeder</a:t>
            </a:r>
            <a:r>
              <a:rPr lang="de-DE" sz="2800" i="1" dirty="0" smtClean="0">
                <a:latin typeface="+mj-lt"/>
              </a:rPr>
              <a:t>, </a:t>
            </a:r>
            <a:r>
              <a:rPr lang="de-DE" sz="2800" dirty="0" smtClean="0">
                <a:latin typeface="+mj-lt"/>
              </a:rPr>
              <a:t>der </a:t>
            </a:r>
            <a:r>
              <a:rPr lang="de-DE" sz="2800" i="1" dirty="0" smtClean="0">
                <a:latin typeface="+mj-lt"/>
              </a:rPr>
              <a:t>raucht, kann einen frühen Tod erleiden. </a:t>
            </a:r>
          </a:p>
          <a:p>
            <a:pPr>
              <a:buClrTx/>
            </a:pPr>
            <a:endParaRPr lang="de-DE" sz="2800" dirty="0" smtClean="0">
              <a:latin typeface="+mj-lt"/>
            </a:endParaRPr>
          </a:p>
          <a:p>
            <a:pPr>
              <a:buClrTx/>
              <a:buNone/>
            </a:pPr>
            <a:r>
              <a:rPr lang="de-DE" sz="2800" dirty="0" smtClean="0">
                <a:latin typeface="+mj-lt"/>
                <a:sym typeface="Wingdings" pitchFamily="2" charset="2"/>
              </a:rPr>
              <a:t> </a:t>
            </a:r>
            <a:r>
              <a:rPr lang="de-DE" sz="2800" dirty="0" smtClean="0">
                <a:latin typeface="+mj-lt"/>
              </a:rPr>
              <a:t>Frauen sind bei diesen Formen sprachlich nicht sichtbar</a:t>
            </a:r>
          </a:p>
          <a:p>
            <a:pPr>
              <a:buClrTx/>
              <a:buNone/>
            </a:pPr>
            <a:endParaRPr lang="de-DE" sz="2800" i="1" dirty="0" smtClean="0">
              <a:latin typeface="+mj-lt"/>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fontScale="90000"/>
          </a:bodyPr>
          <a:lstStyle/>
          <a:p>
            <a:pPr marL="571500" indent="-571500" algn="ctr"/>
            <a:r>
              <a:rPr lang="de-DE" sz="4000" b="1" dirty="0" smtClean="0">
                <a:solidFill>
                  <a:schemeClr val="tx1"/>
                </a:solidFill>
              </a:rPr>
              <a:t> Personenbezeichnungen im Deutschen</a:t>
            </a:r>
          </a:p>
        </p:txBody>
      </p:sp>
      <p:sp>
        <p:nvSpPr>
          <p:cNvPr id="3" name="Inhaltsplatzhalter 2"/>
          <p:cNvSpPr>
            <a:spLocks noGrp="1"/>
          </p:cNvSpPr>
          <p:nvPr>
            <p:ph idx="1"/>
          </p:nvPr>
        </p:nvSpPr>
        <p:spPr>
          <a:xfrm>
            <a:off x="428596" y="2285992"/>
            <a:ext cx="8229600" cy="4000528"/>
          </a:xfrm>
        </p:spPr>
        <p:txBody>
          <a:bodyPr>
            <a:normAutofit/>
          </a:bodyPr>
          <a:lstStyle/>
          <a:p>
            <a:pPr lvl="0">
              <a:buClrTx/>
              <a:buNone/>
            </a:pPr>
            <a:r>
              <a:rPr lang="de-DE" sz="2800" dirty="0" smtClean="0">
                <a:latin typeface="+mj-lt"/>
              </a:rPr>
              <a:t>1. </a:t>
            </a:r>
            <a:r>
              <a:rPr lang="de-DE" sz="2800" dirty="0" err="1" smtClean="0">
                <a:latin typeface="+mj-lt"/>
              </a:rPr>
              <a:t>Lexeminhärent</a:t>
            </a:r>
            <a:r>
              <a:rPr lang="de-DE" sz="2800" dirty="0" smtClean="0">
                <a:latin typeface="+mj-lt"/>
              </a:rPr>
              <a:t> maskuline und feminine Formen (</a:t>
            </a:r>
            <a:r>
              <a:rPr lang="de-DE" sz="2800" i="1" dirty="0" smtClean="0">
                <a:latin typeface="+mj-lt"/>
              </a:rPr>
              <a:t>Bruder, Schwester</a:t>
            </a:r>
            <a:r>
              <a:rPr lang="de-DE" sz="2800" dirty="0" smtClean="0">
                <a:latin typeface="+mj-lt"/>
              </a:rPr>
              <a:t>)</a:t>
            </a:r>
          </a:p>
          <a:p>
            <a:pPr lvl="0">
              <a:buClrTx/>
              <a:buNone/>
            </a:pPr>
            <a:r>
              <a:rPr lang="de-DE" sz="2800" dirty="0" smtClean="0">
                <a:latin typeface="+mj-lt"/>
              </a:rPr>
              <a:t>2. Genus- und Sexus-kongruente Formen (</a:t>
            </a:r>
            <a:r>
              <a:rPr lang="de-DE" sz="2800" i="1" dirty="0" smtClean="0">
                <a:latin typeface="+mj-lt"/>
              </a:rPr>
              <a:t>die Angestellte, der Angestellte</a:t>
            </a:r>
            <a:r>
              <a:rPr lang="de-DE" sz="2800" dirty="0" smtClean="0">
                <a:latin typeface="+mj-lt"/>
              </a:rPr>
              <a:t>)</a:t>
            </a:r>
          </a:p>
          <a:p>
            <a:pPr lvl="0">
              <a:buClrTx/>
              <a:buNone/>
            </a:pPr>
            <a:r>
              <a:rPr lang="de-DE" sz="2800" dirty="0" smtClean="0">
                <a:latin typeface="+mj-lt"/>
              </a:rPr>
              <a:t>3. Generische maskuline Formen (</a:t>
            </a:r>
            <a:r>
              <a:rPr lang="de-DE" sz="2800" i="1" dirty="0" smtClean="0">
                <a:latin typeface="+mj-lt"/>
              </a:rPr>
              <a:t>der Angestellte, der Student</a:t>
            </a:r>
            <a:r>
              <a:rPr lang="de-DE" sz="2800" dirty="0" smtClean="0">
                <a:latin typeface="+mj-lt"/>
              </a:rPr>
              <a:t>) </a:t>
            </a:r>
            <a:r>
              <a:rPr lang="de-DE" sz="2800" dirty="0" smtClean="0">
                <a:latin typeface="+mj-lt"/>
                <a:sym typeface="Wingdings"/>
              </a:rPr>
              <a:t></a:t>
            </a:r>
            <a:r>
              <a:rPr lang="de-DE" sz="2800" dirty="0" smtClean="0">
                <a:latin typeface="+mj-lt"/>
              </a:rPr>
              <a:t> geschlechtsabstrahierende Formen zeigen Vorherrschen des Männlichen in der Gesellschaft</a:t>
            </a:r>
          </a:p>
          <a:p>
            <a:pPr lvl="0">
              <a:buClrTx/>
              <a:buNone/>
            </a:pPr>
            <a:endParaRPr lang="de-DE" sz="2800" dirty="0" smtClean="0">
              <a:latin typeface="+mj-lt"/>
            </a:endParaRPr>
          </a:p>
          <a:p>
            <a:pPr lvl="0">
              <a:buClrTx/>
              <a:buNone/>
            </a:pPr>
            <a:endParaRPr lang="de-DE" sz="2800" dirty="0" smtClean="0">
              <a:latin typeface="+mj-lt"/>
            </a:endParaRPr>
          </a:p>
          <a:p>
            <a:pPr>
              <a:buClrTx/>
              <a:buNone/>
            </a:pPr>
            <a:endParaRPr lang="de-DE" sz="2800" i="1" dirty="0" smtClean="0">
              <a:latin typeface="+mj-lt"/>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Anredeformen im Deutschen</a:t>
            </a:r>
          </a:p>
        </p:txBody>
      </p:sp>
      <p:sp>
        <p:nvSpPr>
          <p:cNvPr id="3" name="Inhaltsplatzhalter 2"/>
          <p:cNvSpPr>
            <a:spLocks noGrp="1"/>
          </p:cNvSpPr>
          <p:nvPr>
            <p:ph idx="1"/>
          </p:nvPr>
        </p:nvSpPr>
        <p:spPr>
          <a:xfrm>
            <a:off x="428596" y="2285992"/>
            <a:ext cx="8229600" cy="4000528"/>
          </a:xfrm>
        </p:spPr>
        <p:txBody>
          <a:bodyPr>
            <a:normAutofit/>
          </a:bodyPr>
          <a:lstStyle/>
          <a:p>
            <a:pPr>
              <a:buClrTx/>
            </a:pPr>
            <a:r>
              <a:rPr lang="de-DE" sz="2800" dirty="0" smtClean="0">
                <a:latin typeface="+mj-lt"/>
              </a:rPr>
              <a:t>Asymmetrie in Formen der (höflichen) Anrede</a:t>
            </a:r>
          </a:p>
          <a:p>
            <a:pPr lvl="0">
              <a:buClrTx/>
            </a:pPr>
            <a:r>
              <a:rPr lang="de-DE" sz="2800" dirty="0" smtClean="0">
                <a:latin typeface="+mj-lt"/>
                <a:sym typeface="Wingdings" pitchFamily="2" charset="2"/>
              </a:rPr>
              <a:t>Männer </a:t>
            </a:r>
            <a:r>
              <a:rPr lang="de-DE" sz="2800" dirty="0" smtClean="0">
                <a:latin typeface="+mj-lt"/>
              </a:rPr>
              <a:t> „Meine Damen und Herren“ </a:t>
            </a:r>
          </a:p>
          <a:p>
            <a:pPr lvl="0">
              <a:buClrTx/>
              <a:buNone/>
            </a:pPr>
            <a:r>
              <a:rPr lang="de-DE" sz="2800" dirty="0" smtClean="0">
                <a:latin typeface="+mj-lt"/>
                <a:sym typeface="Wingdings" pitchFamily="2" charset="2"/>
              </a:rPr>
              <a:t></a:t>
            </a:r>
            <a:r>
              <a:rPr lang="de-DE" sz="2800" dirty="0" smtClean="0">
                <a:latin typeface="+mj-lt"/>
              </a:rPr>
              <a:t> „Herr Meier“</a:t>
            </a:r>
          </a:p>
          <a:p>
            <a:pPr lvl="0">
              <a:buClrTx/>
            </a:pPr>
            <a:r>
              <a:rPr lang="de-DE" sz="2800" dirty="0" smtClean="0">
                <a:latin typeface="+mj-lt"/>
              </a:rPr>
              <a:t>Frauen </a:t>
            </a:r>
            <a:r>
              <a:rPr lang="de-DE" sz="2800" dirty="0" smtClean="0">
                <a:latin typeface="+mj-lt"/>
                <a:sym typeface="Wingdings" pitchFamily="2" charset="2"/>
              </a:rPr>
              <a:t> </a:t>
            </a:r>
            <a:r>
              <a:rPr lang="de-DE" sz="2800" dirty="0" smtClean="0">
                <a:latin typeface="+mj-lt"/>
              </a:rPr>
              <a:t>„Meine Damen und Herren“</a:t>
            </a:r>
          </a:p>
          <a:p>
            <a:pPr lvl="0">
              <a:buClrTx/>
              <a:buNone/>
            </a:pPr>
            <a:r>
              <a:rPr lang="de-DE" sz="2800" dirty="0" smtClean="0">
                <a:latin typeface="+mj-lt"/>
                <a:sym typeface="Wingdings" pitchFamily="2" charset="2"/>
              </a:rPr>
              <a:t> *„Dame Meier“ // „Frau Meier“</a:t>
            </a:r>
            <a:endParaRPr lang="de-DE" sz="2800" dirty="0" smtClean="0">
              <a:latin typeface="+mj-lt"/>
            </a:endParaRPr>
          </a:p>
          <a:p>
            <a:pPr>
              <a:buClrTx/>
            </a:pPr>
            <a:endParaRPr lang="de-DE" sz="2800" dirty="0" smtClean="0">
              <a:latin typeface="+mj-lt"/>
            </a:endParaRPr>
          </a:p>
          <a:p>
            <a:pPr>
              <a:buClrTx/>
            </a:pPr>
            <a:r>
              <a:rPr lang="de-DE" sz="2800" dirty="0" smtClean="0">
                <a:latin typeface="+mj-lt"/>
              </a:rPr>
              <a:t>Höflichkeit und Respekt nur für Männer</a:t>
            </a:r>
          </a:p>
          <a:p>
            <a:pPr>
              <a:buClrTx/>
            </a:pPr>
            <a:endParaRPr lang="de-DE" sz="2800" dirty="0" smtClean="0">
              <a:latin typeface="+mj-lt"/>
            </a:endParaRPr>
          </a:p>
          <a:p>
            <a:pPr lvl="0">
              <a:buClrTx/>
              <a:buNone/>
            </a:pPr>
            <a:endParaRPr lang="de-DE" sz="2800" dirty="0" smtClean="0">
              <a:latin typeface="+mj-lt"/>
            </a:endParaRPr>
          </a:p>
          <a:p>
            <a:pPr lvl="0">
              <a:buClrTx/>
              <a:buNone/>
            </a:pPr>
            <a:endParaRPr lang="de-DE" sz="2800" dirty="0" smtClean="0">
              <a:latin typeface="+mj-lt"/>
            </a:endParaRPr>
          </a:p>
          <a:p>
            <a:pPr>
              <a:buClrTx/>
              <a:buNone/>
            </a:pPr>
            <a:endParaRPr lang="de-DE" sz="2800" i="1" dirty="0" smtClean="0">
              <a:latin typeface="+mj-lt"/>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Anredeformen im Deutschen</a:t>
            </a:r>
          </a:p>
        </p:txBody>
      </p:sp>
      <p:sp>
        <p:nvSpPr>
          <p:cNvPr id="3" name="Inhaltsplatzhalter 2"/>
          <p:cNvSpPr>
            <a:spLocks noGrp="1"/>
          </p:cNvSpPr>
          <p:nvPr>
            <p:ph idx="1"/>
          </p:nvPr>
        </p:nvSpPr>
        <p:spPr>
          <a:xfrm>
            <a:off x="428596" y="2285992"/>
            <a:ext cx="8229600" cy="4000528"/>
          </a:xfrm>
        </p:spPr>
        <p:txBody>
          <a:bodyPr>
            <a:normAutofit/>
          </a:bodyPr>
          <a:lstStyle/>
          <a:p>
            <a:pPr lvl="0">
              <a:buClrTx/>
            </a:pPr>
            <a:r>
              <a:rPr lang="de-DE" sz="3000" dirty="0" smtClean="0">
                <a:latin typeface="+mj-lt"/>
              </a:rPr>
              <a:t>„Fräulein“: ist diskriminierend, da nur für unverheiratete Frauen</a:t>
            </a:r>
          </a:p>
          <a:p>
            <a:pPr lvl="0">
              <a:buClrTx/>
            </a:pPr>
            <a:r>
              <a:rPr lang="de-DE" sz="3000" dirty="0" smtClean="0">
                <a:latin typeface="+mj-lt"/>
              </a:rPr>
              <a:t>wurde 1972 gesetzlich abgeschafft</a:t>
            </a:r>
          </a:p>
          <a:p>
            <a:pPr lvl="0">
              <a:buClrTx/>
            </a:pPr>
            <a:r>
              <a:rPr lang="de-DE" sz="3000" dirty="0" smtClean="0">
                <a:latin typeface="+mj-lt"/>
              </a:rPr>
              <a:t>Es ist nicht angebracht, weibliche Erwachsene in der Anrede anders zu behandeln als männliche Erwachsene.</a:t>
            </a:r>
          </a:p>
          <a:p>
            <a:pPr lvl="0">
              <a:buClrTx/>
              <a:buNone/>
            </a:pPr>
            <a:endParaRPr lang="de-DE" sz="2800" dirty="0" smtClean="0">
              <a:latin typeface="+mj-lt"/>
            </a:endParaRPr>
          </a:p>
          <a:p>
            <a:pPr lvl="0">
              <a:buClrTx/>
              <a:buNone/>
            </a:pPr>
            <a:endParaRPr lang="de-DE" sz="2800" dirty="0" smtClean="0">
              <a:latin typeface="+mj-lt"/>
            </a:endParaRPr>
          </a:p>
          <a:p>
            <a:pPr>
              <a:buClrTx/>
              <a:buNone/>
            </a:pPr>
            <a:endParaRPr lang="de-DE" sz="2800" i="1" dirty="0" smtClean="0">
              <a:latin typeface="+mj-lt"/>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Weitere Asymmetrien im Deutschen</a:t>
            </a:r>
          </a:p>
        </p:txBody>
      </p:sp>
      <p:sp>
        <p:nvSpPr>
          <p:cNvPr id="3" name="Inhaltsplatzhalter 2"/>
          <p:cNvSpPr>
            <a:spLocks noGrp="1"/>
          </p:cNvSpPr>
          <p:nvPr>
            <p:ph idx="1"/>
          </p:nvPr>
        </p:nvSpPr>
        <p:spPr>
          <a:xfrm>
            <a:off x="428596" y="2285992"/>
            <a:ext cx="8229600" cy="4143404"/>
          </a:xfrm>
        </p:spPr>
        <p:txBody>
          <a:bodyPr>
            <a:normAutofit/>
          </a:bodyPr>
          <a:lstStyle/>
          <a:p>
            <a:pPr lvl="0">
              <a:buClrTx/>
            </a:pPr>
            <a:r>
              <a:rPr lang="de-DE" sz="3000" dirty="0" smtClean="0">
                <a:latin typeface="+mj-lt"/>
              </a:rPr>
              <a:t>Semantische Asymmetrie zwischen maskulinen und femininen Ausdrücken</a:t>
            </a:r>
          </a:p>
          <a:p>
            <a:pPr lvl="0">
              <a:buClrTx/>
              <a:buNone/>
            </a:pPr>
            <a:r>
              <a:rPr lang="de-DE" sz="3000" i="1" dirty="0" err="1" smtClean="0">
                <a:latin typeface="+mj-lt"/>
              </a:rPr>
              <a:t>master</a:t>
            </a:r>
            <a:r>
              <a:rPr lang="de-DE" sz="3000" i="1" dirty="0" smtClean="0">
                <a:latin typeface="+mj-lt"/>
              </a:rPr>
              <a:t> – </a:t>
            </a:r>
            <a:r>
              <a:rPr lang="de-DE" sz="3000" i="1" dirty="0" err="1" smtClean="0">
                <a:latin typeface="+mj-lt"/>
              </a:rPr>
              <a:t>mistress</a:t>
            </a:r>
            <a:r>
              <a:rPr lang="de-DE" sz="3000" i="1" dirty="0" smtClean="0">
                <a:latin typeface="+mj-lt"/>
              </a:rPr>
              <a:t>		Gouverneur – Gouvernante</a:t>
            </a:r>
          </a:p>
          <a:p>
            <a:pPr lvl="0">
              <a:spcBef>
                <a:spcPts val="0"/>
              </a:spcBef>
              <a:buClrTx/>
              <a:buNone/>
            </a:pPr>
            <a:endParaRPr lang="de-DE" sz="3000" i="1" dirty="0" smtClean="0">
              <a:latin typeface="+mj-lt"/>
            </a:endParaRPr>
          </a:p>
          <a:p>
            <a:pPr>
              <a:buClrTx/>
            </a:pPr>
            <a:r>
              <a:rPr lang="de-DE" sz="3000" dirty="0" smtClean="0">
                <a:latin typeface="+mj-lt"/>
              </a:rPr>
              <a:t>Bezeichnung von Frau mit Maskulinum: Aufwertung</a:t>
            </a:r>
          </a:p>
          <a:p>
            <a:pPr>
              <a:buClrTx/>
            </a:pPr>
            <a:r>
              <a:rPr lang="de-DE" sz="3000" dirty="0" smtClean="0">
                <a:latin typeface="+mj-lt"/>
              </a:rPr>
              <a:t>Bezeichnung von Mann mit Femininum: Degradierung</a:t>
            </a:r>
          </a:p>
          <a:p>
            <a:pPr lvl="0">
              <a:buClrTx/>
              <a:buNone/>
            </a:pPr>
            <a:endParaRPr lang="de-DE" sz="2800" dirty="0" smtClean="0">
              <a:latin typeface="+mj-lt"/>
            </a:endParaRPr>
          </a:p>
          <a:p>
            <a:pPr>
              <a:buClrTx/>
              <a:buNone/>
            </a:pPr>
            <a:endParaRPr lang="de-DE" sz="2800" i="1" dirty="0" smtClean="0">
              <a:latin typeface="+mj-lt"/>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solidFill>
                  <a:schemeClr val="tx1"/>
                </a:solidFill>
              </a:rPr>
              <a:t>Gliederung</a:t>
            </a:r>
            <a:endParaRPr lang="de-DE" b="1" dirty="0">
              <a:solidFill>
                <a:schemeClr val="tx1"/>
              </a:solidFill>
            </a:endParaRPr>
          </a:p>
        </p:txBody>
      </p:sp>
      <p:sp>
        <p:nvSpPr>
          <p:cNvPr id="3" name="Inhaltsplatzhalter 2"/>
          <p:cNvSpPr>
            <a:spLocks noGrp="1"/>
          </p:cNvSpPr>
          <p:nvPr>
            <p:ph idx="1"/>
          </p:nvPr>
        </p:nvSpPr>
        <p:spPr>
          <a:xfrm>
            <a:off x="428596" y="2357430"/>
            <a:ext cx="8229600" cy="3708098"/>
          </a:xfrm>
        </p:spPr>
        <p:txBody>
          <a:bodyPr>
            <a:normAutofit/>
          </a:bodyPr>
          <a:lstStyle/>
          <a:p>
            <a:pPr marL="571500" indent="-571500">
              <a:buClrTx/>
            </a:pPr>
            <a:r>
              <a:rPr lang="de-DE" b="1" dirty="0" smtClean="0">
                <a:latin typeface="+mj-lt"/>
              </a:rPr>
              <a:t>Definition</a:t>
            </a:r>
          </a:p>
          <a:p>
            <a:pPr marL="571500" indent="-571500">
              <a:buClrTx/>
            </a:pPr>
            <a:r>
              <a:rPr lang="de-DE" b="1" dirty="0" smtClean="0">
                <a:latin typeface="+mj-lt"/>
              </a:rPr>
              <a:t>Feministische Aspekte</a:t>
            </a:r>
          </a:p>
          <a:p>
            <a:pPr marL="571500" indent="-571500">
              <a:buClrTx/>
            </a:pPr>
            <a:r>
              <a:rPr lang="de-DE" b="1" dirty="0" smtClean="0">
                <a:latin typeface="+mj-lt"/>
              </a:rPr>
              <a:t>Richtlinien</a:t>
            </a:r>
          </a:p>
          <a:p>
            <a:pPr marL="571500" indent="-571500">
              <a:buClrTx/>
            </a:pPr>
            <a:r>
              <a:rPr lang="de-DE" b="1" dirty="0" smtClean="0">
                <a:latin typeface="+mj-lt"/>
              </a:rPr>
              <a:t>Verwendung im Englischen</a:t>
            </a:r>
          </a:p>
          <a:p>
            <a:pPr marL="571500" indent="-571500">
              <a:buClrTx/>
            </a:pPr>
            <a:r>
              <a:rPr lang="de-DE" b="1" dirty="0" smtClean="0">
                <a:latin typeface="+mj-lt"/>
              </a:rPr>
              <a:t>Verwendung im Deutschen</a:t>
            </a:r>
          </a:p>
          <a:p>
            <a:pPr marL="571500" indent="-571500">
              <a:buClrTx/>
            </a:pPr>
            <a:r>
              <a:rPr lang="de-DE" b="1" dirty="0" smtClean="0">
                <a:latin typeface="+mj-lt"/>
              </a:rPr>
              <a:t>Übersetzungsbeispiele</a:t>
            </a:r>
          </a:p>
          <a:p>
            <a:pPr marL="571500" indent="-571500">
              <a:buClrTx/>
            </a:pPr>
            <a:r>
              <a:rPr lang="de-DE" b="1" dirty="0" smtClean="0">
                <a:latin typeface="+mj-lt"/>
              </a:rPr>
              <a:t>Quellen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Genderneutrales Deutsch</a:t>
            </a:r>
          </a:p>
        </p:txBody>
      </p:sp>
      <p:sp>
        <p:nvSpPr>
          <p:cNvPr id="3" name="Inhaltsplatzhalter 2"/>
          <p:cNvSpPr>
            <a:spLocks noGrp="1"/>
          </p:cNvSpPr>
          <p:nvPr>
            <p:ph idx="1"/>
          </p:nvPr>
        </p:nvSpPr>
        <p:spPr>
          <a:xfrm>
            <a:off x="428596" y="2285992"/>
            <a:ext cx="8229600" cy="4286280"/>
          </a:xfrm>
        </p:spPr>
        <p:txBody>
          <a:bodyPr>
            <a:normAutofit/>
          </a:bodyPr>
          <a:lstStyle/>
          <a:p>
            <a:pPr lvl="0">
              <a:buClrTx/>
              <a:buNone/>
            </a:pPr>
            <a:r>
              <a:rPr lang="de-DE" sz="3000" b="1" dirty="0" smtClean="0">
                <a:latin typeface="+mj-lt"/>
              </a:rPr>
              <a:t>Alternativen zum generischen Maskulinum:</a:t>
            </a:r>
          </a:p>
          <a:p>
            <a:pPr lvl="0">
              <a:spcBef>
                <a:spcPts val="0"/>
              </a:spcBef>
              <a:buClrTx/>
              <a:buNone/>
            </a:pPr>
            <a:endParaRPr lang="de-DE" sz="3000" i="1" dirty="0" smtClean="0">
              <a:latin typeface="+mj-lt"/>
            </a:endParaRPr>
          </a:p>
          <a:p>
            <a:pPr>
              <a:buClrTx/>
            </a:pPr>
            <a:r>
              <a:rPr lang="de-DE" sz="3000" dirty="0" smtClean="0">
                <a:latin typeface="+mj-lt"/>
              </a:rPr>
              <a:t>Plural</a:t>
            </a:r>
            <a:endParaRPr lang="de-DE" sz="3000" i="1" dirty="0" smtClean="0">
              <a:latin typeface="+mj-lt"/>
            </a:endParaRPr>
          </a:p>
          <a:p>
            <a:pPr>
              <a:buClrTx/>
            </a:pPr>
            <a:r>
              <a:rPr lang="de-DE" sz="3000" dirty="0" err="1" smtClean="0">
                <a:latin typeface="+mj-lt"/>
              </a:rPr>
              <a:t>Beidnennung</a:t>
            </a:r>
            <a:r>
              <a:rPr lang="de-DE" sz="3000" dirty="0" smtClean="0">
                <a:latin typeface="+mj-lt"/>
              </a:rPr>
              <a:t>:</a:t>
            </a:r>
          </a:p>
          <a:p>
            <a:pPr>
              <a:buClrTx/>
              <a:buNone/>
            </a:pPr>
            <a:r>
              <a:rPr lang="de-DE" sz="3000" i="1" dirty="0" smtClean="0">
                <a:latin typeface="+mj-lt"/>
              </a:rPr>
              <a:t>	Der Arzt / Die Ärztin von heute </a:t>
            </a:r>
          </a:p>
          <a:p>
            <a:pPr>
              <a:buClrTx/>
              <a:buNone/>
            </a:pPr>
            <a:r>
              <a:rPr lang="de-DE" sz="3000" i="1" dirty="0" smtClean="0">
                <a:latin typeface="+mj-lt"/>
              </a:rPr>
              <a:t>	 jemand, der oder die</a:t>
            </a:r>
          </a:p>
          <a:p>
            <a:pPr lvl="0">
              <a:buClrTx/>
              <a:buNone/>
            </a:pPr>
            <a:r>
              <a:rPr lang="de-DE" sz="2800" dirty="0" smtClean="0">
                <a:latin typeface="+mj-lt"/>
              </a:rPr>
              <a:t>	</a:t>
            </a:r>
            <a:r>
              <a:rPr lang="de-DE" sz="2800" i="1" dirty="0" smtClean="0">
                <a:latin typeface="+mj-lt"/>
              </a:rPr>
              <a:t>männliche und weibliche Bürger</a:t>
            </a:r>
          </a:p>
          <a:p>
            <a:pPr lvl="0">
              <a:buClrTx/>
              <a:buNone/>
            </a:pPr>
            <a:r>
              <a:rPr lang="de-DE" sz="2800" i="1" dirty="0" smtClean="0">
                <a:latin typeface="+mj-lt"/>
              </a:rPr>
              <a:t>	</a:t>
            </a:r>
            <a:r>
              <a:rPr lang="de-DE" sz="2800" i="1" dirty="0" err="1" smtClean="0">
                <a:latin typeface="+mj-lt"/>
              </a:rPr>
              <a:t>BürgerIn</a:t>
            </a:r>
            <a:r>
              <a:rPr lang="de-DE" sz="2800" i="1" dirty="0" smtClean="0">
                <a:latin typeface="+mj-lt"/>
              </a:rPr>
              <a:t> – Bürger(in) – Bürger/-in</a:t>
            </a:r>
          </a:p>
          <a:p>
            <a:pPr>
              <a:buClrTx/>
              <a:buNone/>
            </a:pPr>
            <a:endParaRPr lang="de-DE" sz="2800" i="1" dirty="0" smtClean="0">
              <a:latin typeface="+mj-lt"/>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Genderneutrales Deutsch</a:t>
            </a:r>
          </a:p>
        </p:txBody>
      </p:sp>
      <p:sp>
        <p:nvSpPr>
          <p:cNvPr id="3" name="Inhaltsplatzhalter 2"/>
          <p:cNvSpPr>
            <a:spLocks noGrp="1"/>
          </p:cNvSpPr>
          <p:nvPr>
            <p:ph idx="1"/>
          </p:nvPr>
        </p:nvSpPr>
        <p:spPr>
          <a:xfrm>
            <a:off x="428596" y="2143116"/>
            <a:ext cx="8229600" cy="4286280"/>
          </a:xfrm>
        </p:spPr>
        <p:txBody>
          <a:bodyPr>
            <a:normAutofit/>
          </a:bodyPr>
          <a:lstStyle/>
          <a:p>
            <a:pPr>
              <a:buClrTx/>
            </a:pPr>
            <a:r>
              <a:rPr lang="de-DE" sz="3000" dirty="0" smtClean="0">
                <a:latin typeface="+mj-lt"/>
              </a:rPr>
              <a:t>Neutralisierungsstrategie</a:t>
            </a:r>
            <a:r>
              <a:rPr lang="de-DE" sz="3000" i="1" dirty="0" smtClean="0">
                <a:latin typeface="+mj-lt"/>
              </a:rPr>
              <a:t> (Studentinnen und Studenten </a:t>
            </a:r>
            <a:r>
              <a:rPr lang="de-DE" sz="3000" i="1" dirty="0" smtClean="0">
                <a:latin typeface="+mj-lt"/>
                <a:sym typeface="Wingdings"/>
              </a:rPr>
              <a:t></a:t>
            </a:r>
            <a:r>
              <a:rPr lang="de-DE" sz="3000" i="1" dirty="0" smtClean="0">
                <a:latin typeface="+mj-lt"/>
              </a:rPr>
              <a:t> Studierende)</a:t>
            </a:r>
          </a:p>
          <a:p>
            <a:pPr>
              <a:buClrTx/>
              <a:buNone/>
            </a:pPr>
            <a:r>
              <a:rPr lang="de-DE" sz="3000" dirty="0" smtClean="0">
                <a:latin typeface="+mj-lt"/>
                <a:sym typeface="Wingdings" pitchFamily="2" charset="2"/>
              </a:rPr>
              <a:t> im Deutschen selten möglich</a:t>
            </a:r>
            <a:endParaRPr lang="de-DE" sz="3000" i="1" dirty="0" smtClean="0">
              <a:latin typeface="+mj-lt"/>
            </a:endParaRPr>
          </a:p>
          <a:p>
            <a:pPr>
              <a:buClrTx/>
            </a:pPr>
            <a:r>
              <a:rPr lang="de-DE" sz="3000" i="1" dirty="0" err="1" smtClean="0">
                <a:latin typeface="+mj-lt"/>
              </a:rPr>
              <a:t>Beidnennung</a:t>
            </a:r>
            <a:r>
              <a:rPr lang="de-DE" sz="3000" i="1" dirty="0" smtClean="0">
                <a:latin typeface="+mj-lt"/>
              </a:rPr>
              <a:t>:</a:t>
            </a:r>
          </a:p>
          <a:p>
            <a:pPr>
              <a:buClrTx/>
              <a:buNone/>
            </a:pPr>
            <a:r>
              <a:rPr lang="de-DE" sz="3000" i="1" dirty="0" smtClean="0">
                <a:latin typeface="+mj-lt"/>
              </a:rPr>
              <a:t>	Der Arzt / Die Ärztin von heute </a:t>
            </a:r>
          </a:p>
          <a:p>
            <a:pPr>
              <a:buClrTx/>
              <a:buNone/>
            </a:pPr>
            <a:r>
              <a:rPr lang="de-DE" sz="3000" i="1" dirty="0" smtClean="0">
                <a:latin typeface="+mj-lt"/>
              </a:rPr>
              <a:t>	 jemand, der oder die</a:t>
            </a:r>
          </a:p>
          <a:p>
            <a:pPr lvl="0">
              <a:buClrTx/>
              <a:buNone/>
            </a:pPr>
            <a:r>
              <a:rPr lang="de-DE" sz="2800" dirty="0" smtClean="0">
                <a:latin typeface="+mj-lt"/>
              </a:rPr>
              <a:t>	</a:t>
            </a:r>
            <a:r>
              <a:rPr lang="de-DE" sz="2800" i="1" dirty="0" smtClean="0">
                <a:latin typeface="+mj-lt"/>
              </a:rPr>
              <a:t>männliche und weibliche Bürger</a:t>
            </a:r>
          </a:p>
          <a:p>
            <a:pPr lvl="0">
              <a:buClrTx/>
              <a:buNone/>
            </a:pPr>
            <a:r>
              <a:rPr lang="de-DE" sz="2800" i="1" dirty="0" smtClean="0">
                <a:latin typeface="+mj-lt"/>
              </a:rPr>
              <a:t>	</a:t>
            </a:r>
            <a:r>
              <a:rPr lang="de-DE" sz="2800" i="1" dirty="0" err="1" smtClean="0">
                <a:latin typeface="+mj-lt"/>
              </a:rPr>
              <a:t>BürgerIn</a:t>
            </a:r>
            <a:r>
              <a:rPr lang="de-DE" sz="2800" i="1" dirty="0" smtClean="0">
                <a:latin typeface="+mj-lt"/>
              </a:rPr>
              <a:t> – Bürger(in) – Bürger/-in</a:t>
            </a:r>
          </a:p>
          <a:p>
            <a:pPr>
              <a:buClrTx/>
              <a:buNone/>
            </a:pPr>
            <a:endParaRPr lang="de-DE" sz="2800" i="1" dirty="0" smtClean="0">
              <a:latin typeface="+mj-lt"/>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Genderneutrales Deutsch</a:t>
            </a:r>
          </a:p>
        </p:txBody>
      </p:sp>
      <p:sp>
        <p:nvSpPr>
          <p:cNvPr id="3" name="Inhaltsplatzhalter 2"/>
          <p:cNvSpPr>
            <a:spLocks noGrp="1"/>
          </p:cNvSpPr>
          <p:nvPr>
            <p:ph idx="1"/>
          </p:nvPr>
        </p:nvSpPr>
        <p:spPr>
          <a:xfrm>
            <a:off x="428596" y="2143116"/>
            <a:ext cx="8229600" cy="4286280"/>
          </a:xfrm>
        </p:spPr>
        <p:txBody>
          <a:bodyPr>
            <a:normAutofit fontScale="92500"/>
          </a:bodyPr>
          <a:lstStyle/>
          <a:p>
            <a:pPr>
              <a:buClrTx/>
            </a:pPr>
            <a:r>
              <a:rPr lang="de-DE" sz="3000" i="1" dirty="0" smtClean="0">
                <a:latin typeface="+mj-lt"/>
                <a:sym typeface="Wingdings" pitchFamily="2" charset="2"/>
              </a:rPr>
              <a:t>frau/</a:t>
            </a:r>
            <a:r>
              <a:rPr lang="de-DE" sz="3000" i="1" dirty="0" err="1" smtClean="0">
                <a:latin typeface="+mj-lt"/>
                <a:sym typeface="Wingdings" pitchFamily="2" charset="2"/>
              </a:rPr>
              <a:t>jedefrau</a:t>
            </a:r>
            <a:r>
              <a:rPr lang="de-DE" sz="3000" i="1" dirty="0" smtClean="0">
                <a:latin typeface="+mj-lt"/>
                <a:sym typeface="Wingdings" pitchFamily="2" charset="2"/>
              </a:rPr>
              <a:t> </a:t>
            </a:r>
            <a:r>
              <a:rPr lang="de-DE" sz="3000" dirty="0" smtClean="0">
                <a:latin typeface="+mj-lt"/>
                <a:sym typeface="Wingdings" pitchFamily="2" charset="2"/>
              </a:rPr>
              <a:t>statt </a:t>
            </a:r>
            <a:r>
              <a:rPr lang="de-DE" sz="3000" i="1" dirty="0" smtClean="0">
                <a:latin typeface="+mj-lt"/>
                <a:sym typeface="Wingdings" pitchFamily="2" charset="2"/>
              </a:rPr>
              <a:t>man/jedermann </a:t>
            </a:r>
            <a:r>
              <a:rPr lang="de-DE" sz="3000" dirty="0" smtClean="0">
                <a:latin typeface="+mj-lt"/>
                <a:sym typeface="Wingdings" pitchFamily="2" charset="2"/>
              </a:rPr>
              <a:t> wird kaum verwendet</a:t>
            </a:r>
          </a:p>
          <a:p>
            <a:pPr>
              <a:buClrTx/>
            </a:pPr>
            <a:r>
              <a:rPr lang="de-DE" sz="3000" dirty="0" smtClean="0">
                <a:latin typeface="+mj-lt"/>
                <a:sym typeface="Wingdings" pitchFamily="2" charset="2"/>
              </a:rPr>
              <a:t>der „verrückte Pusch-Vorschlag“:</a:t>
            </a:r>
            <a:endParaRPr lang="de-DE" sz="3000" i="1" dirty="0" smtClean="0">
              <a:latin typeface="+mj-lt"/>
            </a:endParaRPr>
          </a:p>
          <a:p>
            <a:pPr>
              <a:buClrTx/>
              <a:buNone/>
            </a:pPr>
            <a:r>
              <a:rPr lang="de-DE" sz="3000" i="1" dirty="0" smtClean="0">
                <a:latin typeface="+mj-lt"/>
                <a:sym typeface="Wingdings" pitchFamily="2" charset="2"/>
              </a:rPr>
              <a:t>	Sie ist eine gute Student. Ihre Professor ist sehr zufrieden mit ihr.</a:t>
            </a:r>
          </a:p>
          <a:p>
            <a:pPr>
              <a:buClrTx/>
            </a:pPr>
            <a:r>
              <a:rPr lang="de-DE" sz="3000" dirty="0" smtClean="0">
                <a:latin typeface="+mj-lt"/>
                <a:sym typeface="Wingdings" pitchFamily="2" charset="2"/>
              </a:rPr>
              <a:t>das generische Femininum:</a:t>
            </a:r>
          </a:p>
          <a:p>
            <a:pPr>
              <a:buClrTx/>
              <a:buNone/>
            </a:pPr>
            <a:r>
              <a:rPr lang="de-DE" sz="3000" i="1" dirty="0" smtClean="0">
                <a:latin typeface="+mj-lt"/>
                <a:sym typeface="Wingdings" pitchFamily="2" charset="2"/>
              </a:rPr>
              <a:t>	Das Büro des Stadtrates setzte sich zusammen aus der Stadtpräsidentin, der ersten Vizepräsidentin, zwei weiteren Mitgliedern und der Stadtschreiberin.</a:t>
            </a: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Übersetzungsbeispiele</a:t>
            </a:r>
          </a:p>
        </p:txBody>
      </p:sp>
      <p:sp>
        <p:nvSpPr>
          <p:cNvPr id="3" name="Inhaltsplatzhalter 2"/>
          <p:cNvSpPr>
            <a:spLocks noGrp="1"/>
          </p:cNvSpPr>
          <p:nvPr>
            <p:ph idx="1"/>
          </p:nvPr>
        </p:nvSpPr>
        <p:spPr>
          <a:xfrm>
            <a:off x="428596" y="2143116"/>
            <a:ext cx="8229600" cy="4286280"/>
          </a:xfrm>
        </p:spPr>
        <p:txBody>
          <a:bodyPr>
            <a:normAutofit fontScale="92500" lnSpcReduction="20000"/>
          </a:bodyPr>
          <a:lstStyle/>
          <a:p>
            <a:pPr lvl="0">
              <a:buClrTx/>
            </a:pPr>
            <a:r>
              <a:rPr lang="de-DE" sz="3000" dirty="0" smtClean="0">
                <a:latin typeface="+mj-lt"/>
                <a:sym typeface="Wingdings" pitchFamily="2" charset="2"/>
              </a:rPr>
              <a:t>Unterschiede zwischen Sprachen ohne Genus (Englisch) und Sprachen mit Genus (Deutsch):</a:t>
            </a:r>
          </a:p>
          <a:p>
            <a:pPr lvl="0">
              <a:buClrTx/>
              <a:buNone/>
            </a:pPr>
            <a:endParaRPr lang="de-DE" sz="3000" dirty="0" smtClean="0">
              <a:latin typeface="+mj-lt"/>
              <a:sym typeface="Wingdings" pitchFamily="2" charset="2"/>
            </a:endParaRPr>
          </a:p>
          <a:p>
            <a:pPr lvl="0">
              <a:buNone/>
            </a:pPr>
            <a:r>
              <a:rPr lang="en-US" sz="3000" i="1" dirty="0" smtClean="0">
                <a:latin typeface="+mj-lt"/>
                <a:sym typeface="Wingdings" pitchFamily="2" charset="2"/>
              </a:rPr>
              <a:t>	However pitiful a handful </a:t>
            </a:r>
            <a:r>
              <a:rPr lang="en-US" sz="3000" b="1" i="1" dirty="0" smtClean="0">
                <a:latin typeface="+mj-lt"/>
                <a:sym typeface="Wingdings" pitchFamily="2" charset="2"/>
              </a:rPr>
              <a:t>his</a:t>
            </a:r>
            <a:r>
              <a:rPr lang="en-US" sz="3000" i="1" dirty="0" smtClean="0">
                <a:latin typeface="+mj-lt"/>
                <a:sym typeface="Wingdings" pitchFamily="2" charset="2"/>
              </a:rPr>
              <a:t> readers, a poet at least knows this much about them: they have a personal relationship to </a:t>
            </a:r>
            <a:r>
              <a:rPr lang="en-US" sz="3000" b="1" i="1" dirty="0" smtClean="0">
                <a:latin typeface="+mj-lt"/>
                <a:sym typeface="Wingdings" pitchFamily="2" charset="2"/>
              </a:rPr>
              <a:t>his</a:t>
            </a:r>
            <a:r>
              <a:rPr lang="en-US" sz="3000" i="1" dirty="0" smtClean="0">
                <a:latin typeface="+mj-lt"/>
                <a:sym typeface="Wingdings" pitchFamily="2" charset="2"/>
              </a:rPr>
              <a:t> work. </a:t>
            </a:r>
            <a:r>
              <a:rPr lang="en-US" sz="3000" dirty="0" smtClean="0">
                <a:latin typeface="+mj-lt"/>
                <a:sym typeface="Wingdings" pitchFamily="2" charset="2"/>
              </a:rPr>
              <a:t>(</a:t>
            </a:r>
            <a:r>
              <a:rPr lang="en-US" sz="3000" dirty="0" err="1" smtClean="0">
                <a:latin typeface="+mj-lt"/>
                <a:sym typeface="Wingdings" pitchFamily="2" charset="2"/>
              </a:rPr>
              <a:t>generisches</a:t>
            </a:r>
            <a:r>
              <a:rPr lang="en-US" sz="3000" dirty="0" smtClean="0">
                <a:latin typeface="+mj-lt"/>
                <a:sym typeface="Wingdings" pitchFamily="2" charset="2"/>
              </a:rPr>
              <a:t> </a:t>
            </a:r>
            <a:r>
              <a:rPr lang="en-US" sz="3000" dirty="0" err="1" smtClean="0">
                <a:latin typeface="+mj-lt"/>
                <a:sym typeface="Wingdings" pitchFamily="2" charset="2"/>
              </a:rPr>
              <a:t>Maskulinum</a:t>
            </a:r>
            <a:r>
              <a:rPr lang="en-US" sz="3000" dirty="0" smtClean="0">
                <a:latin typeface="+mj-lt"/>
                <a:sym typeface="Wingdings" pitchFamily="2" charset="2"/>
              </a:rPr>
              <a:t>)</a:t>
            </a:r>
            <a:endParaRPr lang="de-DE" sz="3000" i="1" dirty="0" smtClean="0">
              <a:latin typeface="+mj-lt"/>
              <a:sym typeface="Wingdings" pitchFamily="2" charset="2"/>
            </a:endParaRPr>
          </a:p>
          <a:p>
            <a:pPr lvl="0">
              <a:buClrTx/>
              <a:buNone/>
            </a:pPr>
            <a:endParaRPr lang="de-DE" sz="3000" i="1" dirty="0" smtClean="0">
              <a:latin typeface="+mj-lt"/>
              <a:sym typeface="Wingdings" pitchFamily="2" charset="2"/>
            </a:endParaRPr>
          </a:p>
          <a:p>
            <a:pPr lvl="0">
              <a:buClrTx/>
              <a:buNone/>
            </a:pPr>
            <a:r>
              <a:rPr lang="de-DE" sz="3000" i="1" dirty="0" smtClean="0">
                <a:latin typeface="+mj-lt"/>
                <a:sym typeface="Wingdings" pitchFamily="2" charset="2"/>
              </a:rPr>
              <a:t>	</a:t>
            </a:r>
            <a:r>
              <a:rPr lang="en-US" sz="3000" i="1" dirty="0" smtClean="0">
                <a:latin typeface="+mj-lt"/>
                <a:sym typeface="Wingdings" pitchFamily="2" charset="2"/>
              </a:rPr>
              <a:t>However pitiful a handful </a:t>
            </a:r>
            <a:r>
              <a:rPr lang="en-US" sz="3000" b="1" i="1" dirty="0" smtClean="0">
                <a:latin typeface="+mj-lt"/>
                <a:sym typeface="Wingdings" pitchFamily="2" charset="2"/>
              </a:rPr>
              <a:t>his or her </a:t>
            </a:r>
            <a:r>
              <a:rPr lang="en-US" sz="3000" i="1" dirty="0" smtClean="0">
                <a:latin typeface="+mj-lt"/>
                <a:sym typeface="Wingdings" pitchFamily="2" charset="2"/>
              </a:rPr>
              <a:t>readers, a poet at least know this much about them: they have a personal relationship </a:t>
            </a:r>
            <a:r>
              <a:rPr lang="en-US" sz="3000" b="1" i="1" dirty="0" smtClean="0">
                <a:latin typeface="+mj-lt"/>
                <a:sym typeface="Wingdings" pitchFamily="2" charset="2"/>
              </a:rPr>
              <a:t>to his or her </a:t>
            </a:r>
            <a:r>
              <a:rPr lang="en-US" sz="3000" i="1" dirty="0" smtClean="0">
                <a:latin typeface="+mj-lt"/>
                <a:sym typeface="Wingdings" pitchFamily="2" charset="2"/>
              </a:rPr>
              <a:t>work. </a:t>
            </a:r>
            <a:r>
              <a:rPr lang="en-US" sz="3000" dirty="0" smtClean="0">
                <a:latin typeface="+mj-lt"/>
                <a:sym typeface="Wingdings" pitchFamily="2" charset="2"/>
              </a:rPr>
              <a:t>(</a:t>
            </a:r>
            <a:r>
              <a:rPr lang="en-US" sz="3000" dirty="0" err="1" smtClean="0">
                <a:latin typeface="+mj-lt"/>
                <a:sym typeface="Wingdings" pitchFamily="2" charset="2"/>
              </a:rPr>
              <a:t>genderneutral</a:t>
            </a:r>
            <a:r>
              <a:rPr lang="en-US" sz="3000" dirty="0" smtClean="0">
                <a:latin typeface="+mj-lt"/>
                <a:sym typeface="Wingdings" pitchFamily="2" charset="2"/>
              </a:rPr>
              <a:t>)</a:t>
            </a:r>
            <a:endParaRPr lang="de-DE" sz="3000" dirty="0" smtClean="0">
              <a:latin typeface="+mj-lt"/>
              <a:sym typeface="Wingdings" pitchFamily="2" charset="2"/>
            </a:endParaRPr>
          </a:p>
          <a:p>
            <a:pPr>
              <a:buClrTx/>
              <a:buNone/>
            </a:pPr>
            <a:endParaRPr lang="de-DE" sz="3000" i="1" dirty="0" smtClean="0">
              <a:latin typeface="+mj-lt"/>
              <a:sym typeface="Wingdings" pitchFamily="2" charset="2"/>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Übersetzungsbeispiele</a:t>
            </a:r>
          </a:p>
        </p:txBody>
      </p:sp>
      <p:sp>
        <p:nvSpPr>
          <p:cNvPr id="3" name="Inhaltsplatzhalter 2"/>
          <p:cNvSpPr>
            <a:spLocks noGrp="1"/>
          </p:cNvSpPr>
          <p:nvPr>
            <p:ph idx="1"/>
          </p:nvPr>
        </p:nvSpPr>
        <p:spPr>
          <a:xfrm>
            <a:off x="428596" y="2143116"/>
            <a:ext cx="8229600" cy="4286280"/>
          </a:xfrm>
        </p:spPr>
        <p:txBody>
          <a:bodyPr>
            <a:normAutofit fontScale="92500" lnSpcReduction="10000"/>
          </a:bodyPr>
          <a:lstStyle/>
          <a:p>
            <a:pPr lvl="0">
              <a:buNone/>
            </a:pPr>
            <a:r>
              <a:rPr lang="en-US" sz="3000" i="1" dirty="0" smtClean="0">
                <a:latin typeface="+mj-lt"/>
                <a:sym typeface="Wingdings" pitchFamily="2" charset="2"/>
              </a:rPr>
              <a:t>	However pitiful a handful </a:t>
            </a:r>
            <a:r>
              <a:rPr lang="en-US" sz="3000" b="1" i="1" dirty="0" smtClean="0">
                <a:latin typeface="+mj-lt"/>
                <a:sym typeface="Wingdings" pitchFamily="2" charset="2"/>
              </a:rPr>
              <a:t>his</a:t>
            </a:r>
            <a:r>
              <a:rPr lang="en-US" sz="3000" i="1" dirty="0" smtClean="0">
                <a:latin typeface="+mj-lt"/>
                <a:sym typeface="Wingdings" pitchFamily="2" charset="2"/>
              </a:rPr>
              <a:t> </a:t>
            </a:r>
            <a:r>
              <a:rPr lang="en-US" sz="3000" b="1" i="1" dirty="0" smtClean="0">
                <a:latin typeface="+mj-lt"/>
                <a:sym typeface="Wingdings" pitchFamily="2" charset="2"/>
              </a:rPr>
              <a:t>readers</a:t>
            </a:r>
            <a:r>
              <a:rPr lang="en-US" sz="3000" i="1" dirty="0" smtClean="0">
                <a:latin typeface="+mj-lt"/>
                <a:sym typeface="Wingdings" pitchFamily="2" charset="2"/>
              </a:rPr>
              <a:t>, a </a:t>
            </a:r>
            <a:r>
              <a:rPr lang="en-US" sz="3000" b="1" i="1" dirty="0" smtClean="0">
                <a:latin typeface="+mj-lt"/>
                <a:sym typeface="Wingdings" pitchFamily="2" charset="2"/>
              </a:rPr>
              <a:t>poet</a:t>
            </a:r>
            <a:r>
              <a:rPr lang="en-US" sz="3000" i="1" dirty="0" smtClean="0">
                <a:latin typeface="+mj-lt"/>
                <a:sym typeface="Wingdings" pitchFamily="2" charset="2"/>
              </a:rPr>
              <a:t> at least knows this much about them: they have a personal relationship to </a:t>
            </a:r>
            <a:r>
              <a:rPr lang="en-US" sz="3000" b="1" i="1" dirty="0" smtClean="0">
                <a:latin typeface="+mj-lt"/>
                <a:sym typeface="Wingdings" pitchFamily="2" charset="2"/>
              </a:rPr>
              <a:t>his</a:t>
            </a:r>
            <a:r>
              <a:rPr lang="en-US" sz="3000" i="1" dirty="0" smtClean="0">
                <a:latin typeface="+mj-lt"/>
                <a:sym typeface="Wingdings" pitchFamily="2" charset="2"/>
              </a:rPr>
              <a:t> work.</a:t>
            </a:r>
            <a:endParaRPr lang="de-DE" sz="3000" i="1" dirty="0" smtClean="0">
              <a:latin typeface="+mj-lt"/>
              <a:sym typeface="Wingdings" pitchFamily="2" charset="2"/>
            </a:endParaRPr>
          </a:p>
          <a:p>
            <a:pPr lvl="0">
              <a:buClrTx/>
              <a:buNone/>
            </a:pPr>
            <a:endParaRPr lang="de-DE" sz="3000" i="1" dirty="0" smtClean="0">
              <a:latin typeface="+mj-lt"/>
              <a:sym typeface="Wingdings" pitchFamily="2" charset="2"/>
            </a:endParaRPr>
          </a:p>
          <a:p>
            <a:pPr lvl="0">
              <a:buClrTx/>
              <a:buNone/>
            </a:pPr>
            <a:r>
              <a:rPr lang="de-DE" sz="3000" i="1" dirty="0" smtClean="0">
                <a:latin typeface="+mj-lt"/>
                <a:sym typeface="Wingdings" pitchFamily="2" charset="2"/>
              </a:rPr>
              <a:t>	Mögen auch </a:t>
            </a:r>
            <a:r>
              <a:rPr lang="de-DE" sz="3000" b="1" i="1" dirty="0" smtClean="0">
                <a:latin typeface="+mj-lt"/>
                <a:sym typeface="Wingdings" pitchFamily="2" charset="2"/>
              </a:rPr>
              <a:t>ihre oder seine Leserinnen und Leser</a:t>
            </a:r>
            <a:r>
              <a:rPr lang="de-DE" sz="3000" i="1" dirty="0" smtClean="0">
                <a:latin typeface="+mj-lt"/>
                <a:sym typeface="Wingdings" pitchFamily="2" charset="2"/>
              </a:rPr>
              <a:t> nur eine traurige Handvoll sein, </a:t>
            </a:r>
            <a:r>
              <a:rPr lang="de-DE" sz="3000" b="1" i="1" dirty="0" smtClean="0">
                <a:latin typeface="+mj-lt"/>
                <a:sym typeface="Wingdings" pitchFamily="2" charset="2"/>
              </a:rPr>
              <a:t>eine Dichterin oder ein Dichter</a:t>
            </a:r>
            <a:r>
              <a:rPr lang="de-DE" sz="3000" i="1" dirty="0" smtClean="0">
                <a:latin typeface="+mj-lt"/>
                <a:sym typeface="Wingdings" pitchFamily="2" charset="2"/>
              </a:rPr>
              <a:t> weiß jedenfalls dies über sie: Sie haben eine persönliche Beziehung zu</a:t>
            </a:r>
            <a:r>
              <a:rPr lang="de-DE" sz="3000" b="1" i="1" dirty="0" smtClean="0">
                <a:latin typeface="+mj-lt"/>
                <a:sym typeface="Wingdings" pitchFamily="2" charset="2"/>
              </a:rPr>
              <a:t> ihrem oder seinem </a:t>
            </a:r>
            <a:r>
              <a:rPr lang="de-DE" sz="3000" i="1" dirty="0" smtClean="0">
                <a:latin typeface="+mj-lt"/>
                <a:sym typeface="Wingdings" pitchFamily="2" charset="2"/>
              </a:rPr>
              <a:t>Werk</a:t>
            </a:r>
            <a:r>
              <a:rPr lang="en-US" sz="3000" i="1" dirty="0" smtClean="0">
                <a:latin typeface="+mj-lt"/>
                <a:sym typeface="Wingdings" pitchFamily="2" charset="2"/>
              </a:rPr>
              <a:t>.</a:t>
            </a:r>
          </a:p>
          <a:p>
            <a:pPr lvl="0">
              <a:buClrTx/>
              <a:buNone/>
            </a:pPr>
            <a:r>
              <a:rPr lang="en-US" sz="3000" dirty="0" smtClean="0">
                <a:latin typeface="+mj-lt"/>
                <a:sym typeface="Wingdings" pitchFamily="2" charset="2"/>
              </a:rPr>
              <a:t> Splitting </a:t>
            </a:r>
            <a:r>
              <a:rPr lang="en-US" sz="3000" dirty="0" err="1" smtClean="0">
                <a:latin typeface="+mj-lt"/>
                <a:sym typeface="Wingdings" pitchFamily="2" charset="2"/>
              </a:rPr>
              <a:t>sehr</a:t>
            </a:r>
            <a:r>
              <a:rPr lang="en-US" sz="3000" dirty="0" smtClean="0">
                <a:latin typeface="+mj-lt"/>
                <a:sym typeface="Wingdings" pitchFamily="2" charset="2"/>
              </a:rPr>
              <a:t> </a:t>
            </a:r>
            <a:r>
              <a:rPr lang="en-US" sz="3000" dirty="0" err="1" smtClean="0">
                <a:latin typeface="+mj-lt"/>
                <a:sym typeface="Wingdings" pitchFamily="2" charset="2"/>
              </a:rPr>
              <a:t>unökonomisch</a:t>
            </a:r>
            <a:endParaRPr lang="de-DE" sz="3000" dirty="0" smtClean="0">
              <a:latin typeface="+mj-lt"/>
              <a:sym typeface="Wingdings" pitchFamily="2" charset="2"/>
            </a:endParaRPr>
          </a:p>
          <a:p>
            <a:pPr>
              <a:buClrTx/>
              <a:buNone/>
            </a:pPr>
            <a:endParaRPr lang="de-DE" sz="3000" i="1" dirty="0" smtClean="0">
              <a:latin typeface="+mj-lt"/>
              <a:sym typeface="Wingdings" pitchFamily="2" charset="2"/>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Übersetzungsbeispiele</a:t>
            </a:r>
          </a:p>
        </p:txBody>
      </p:sp>
      <p:sp>
        <p:nvSpPr>
          <p:cNvPr id="3" name="Inhaltsplatzhalter 2"/>
          <p:cNvSpPr>
            <a:spLocks noGrp="1"/>
          </p:cNvSpPr>
          <p:nvPr>
            <p:ph idx="1"/>
          </p:nvPr>
        </p:nvSpPr>
        <p:spPr>
          <a:xfrm>
            <a:off x="428596" y="2143116"/>
            <a:ext cx="8229600" cy="4286280"/>
          </a:xfrm>
        </p:spPr>
        <p:txBody>
          <a:bodyPr>
            <a:normAutofit lnSpcReduction="10000"/>
          </a:bodyPr>
          <a:lstStyle/>
          <a:p>
            <a:pPr lvl="0">
              <a:buNone/>
            </a:pPr>
            <a:r>
              <a:rPr lang="en-US" sz="3000" i="1" dirty="0" smtClean="0">
                <a:latin typeface="+mj-lt"/>
                <a:sym typeface="Wingdings" pitchFamily="2" charset="2"/>
              </a:rPr>
              <a:t>	However pitiful a handful </a:t>
            </a:r>
            <a:r>
              <a:rPr lang="en-US" sz="3000" b="1" i="1" dirty="0" smtClean="0">
                <a:latin typeface="+mj-lt"/>
                <a:sym typeface="Wingdings" pitchFamily="2" charset="2"/>
              </a:rPr>
              <a:t>her readers</a:t>
            </a:r>
            <a:r>
              <a:rPr lang="en-US" sz="3000" i="1" dirty="0" smtClean="0">
                <a:latin typeface="+mj-lt"/>
                <a:sym typeface="Wingdings" pitchFamily="2" charset="2"/>
              </a:rPr>
              <a:t>, a </a:t>
            </a:r>
            <a:r>
              <a:rPr lang="en-US" sz="3000" b="1" i="1" dirty="0" smtClean="0">
                <a:latin typeface="+mj-lt"/>
                <a:sym typeface="Wingdings" pitchFamily="2" charset="2"/>
              </a:rPr>
              <a:t>poet</a:t>
            </a:r>
            <a:r>
              <a:rPr lang="en-US" sz="3000" i="1" dirty="0" smtClean="0">
                <a:latin typeface="+mj-lt"/>
                <a:sym typeface="Wingdings" pitchFamily="2" charset="2"/>
              </a:rPr>
              <a:t> at least knows this much about them: they have a personal relationship to </a:t>
            </a:r>
            <a:r>
              <a:rPr lang="en-US" sz="3000" b="1" i="1" dirty="0" smtClean="0">
                <a:latin typeface="+mj-lt"/>
                <a:sym typeface="Wingdings" pitchFamily="2" charset="2"/>
              </a:rPr>
              <a:t>her </a:t>
            </a:r>
            <a:r>
              <a:rPr lang="en-US" sz="3000" i="1" dirty="0" smtClean="0">
                <a:latin typeface="+mj-lt"/>
                <a:sym typeface="Wingdings" pitchFamily="2" charset="2"/>
              </a:rPr>
              <a:t>work. </a:t>
            </a:r>
            <a:r>
              <a:rPr lang="en-US" sz="3000" dirty="0" smtClean="0">
                <a:latin typeface="+mj-lt"/>
                <a:sym typeface="Wingdings" pitchFamily="2" charset="2"/>
              </a:rPr>
              <a:t>(</a:t>
            </a:r>
            <a:r>
              <a:rPr lang="en-US" sz="3000" dirty="0" err="1" smtClean="0">
                <a:latin typeface="+mj-lt"/>
                <a:sym typeface="Wingdings" pitchFamily="2" charset="2"/>
              </a:rPr>
              <a:t>generisches</a:t>
            </a:r>
            <a:r>
              <a:rPr lang="en-US" sz="3000" dirty="0" smtClean="0">
                <a:latin typeface="+mj-lt"/>
                <a:sym typeface="Wingdings" pitchFamily="2" charset="2"/>
              </a:rPr>
              <a:t> </a:t>
            </a:r>
            <a:r>
              <a:rPr lang="en-US" sz="3000" dirty="0" err="1" smtClean="0">
                <a:latin typeface="+mj-lt"/>
                <a:sym typeface="Wingdings" pitchFamily="2" charset="2"/>
              </a:rPr>
              <a:t>Femininum</a:t>
            </a:r>
            <a:r>
              <a:rPr lang="en-US" sz="3000" dirty="0" smtClean="0">
                <a:latin typeface="+mj-lt"/>
                <a:sym typeface="Wingdings" pitchFamily="2" charset="2"/>
              </a:rPr>
              <a:t>)</a:t>
            </a:r>
            <a:endParaRPr lang="de-DE" sz="3000" i="1" dirty="0" smtClean="0">
              <a:latin typeface="+mj-lt"/>
              <a:sym typeface="Wingdings" pitchFamily="2" charset="2"/>
            </a:endParaRPr>
          </a:p>
          <a:p>
            <a:pPr lvl="0">
              <a:buClrTx/>
              <a:buNone/>
            </a:pPr>
            <a:endParaRPr lang="de-DE" sz="3000" i="1" dirty="0" smtClean="0">
              <a:latin typeface="+mj-lt"/>
              <a:sym typeface="Wingdings" pitchFamily="2" charset="2"/>
            </a:endParaRPr>
          </a:p>
          <a:p>
            <a:pPr lvl="0">
              <a:buClrTx/>
              <a:buNone/>
            </a:pPr>
            <a:r>
              <a:rPr lang="de-DE" sz="3000" i="1" dirty="0" smtClean="0">
                <a:latin typeface="+mj-lt"/>
                <a:sym typeface="Wingdings" pitchFamily="2" charset="2"/>
              </a:rPr>
              <a:t>	 Mögen auch </a:t>
            </a:r>
            <a:r>
              <a:rPr lang="de-DE" sz="3000" b="1" i="1" dirty="0" smtClean="0">
                <a:latin typeface="+mj-lt"/>
                <a:sym typeface="Wingdings" pitchFamily="2" charset="2"/>
              </a:rPr>
              <a:t>ihre Leserinnen </a:t>
            </a:r>
            <a:r>
              <a:rPr lang="de-DE" sz="3000" i="1" dirty="0" smtClean="0">
                <a:latin typeface="+mj-lt"/>
                <a:sym typeface="Wingdings" pitchFamily="2" charset="2"/>
              </a:rPr>
              <a:t>nur eine traurige Handvoll sein, </a:t>
            </a:r>
            <a:r>
              <a:rPr lang="de-DE" sz="3000" b="1" i="1" dirty="0" smtClean="0">
                <a:latin typeface="+mj-lt"/>
                <a:sym typeface="Wingdings" pitchFamily="2" charset="2"/>
              </a:rPr>
              <a:t>eine Dichterin </a:t>
            </a:r>
            <a:r>
              <a:rPr lang="de-DE" sz="3000" i="1" dirty="0" smtClean="0">
                <a:latin typeface="+mj-lt"/>
                <a:sym typeface="Wingdings" pitchFamily="2" charset="2"/>
              </a:rPr>
              <a:t>weiß jedenfalls dies über sie: Sie haben eine persönliche Beziehung zu </a:t>
            </a:r>
            <a:r>
              <a:rPr lang="de-DE" sz="3000" b="1" i="1" dirty="0" smtClean="0">
                <a:latin typeface="+mj-lt"/>
                <a:sym typeface="Wingdings" pitchFamily="2" charset="2"/>
              </a:rPr>
              <a:t>ihrem</a:t>
            </a:r>
            <a:r>
              <a:rPr lang="de-DE" sz="3000" i="1" dirty="0" smtClean="0">
                <a:latin typeface="+mj-lt"/>
                <a:sym typeface="Wingdings" pitchFamily="2" charset="2"/>
              </a:rPr>
              <a:t> Werk.</a:t>
            </a:r>
            <a:endParaRPr lang="en-US" sz="3000" i="1" dirty="0" smtClean="0">
              <a:latin typeface="+mj-lt"/>
              <a:sym typeface="Wingdings" pitchFamily="2" charset="2"/>
            </a:endParaRPr>
          </a:p>
          <a:p>
            <a:pPr>
              <a:buClrTx/>
              <a:buNone/>
            </a:pPr>
            <a:endParaRPr lang="de-DE" sz="3000" i="1" dirty="0" smtClean="0">
              <a:latin typeface="+mj-lt"/>
              <a:sym typeface="Wingdings" pitchFamily="2" charset="2"/>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Übersetzungsbeispiele</a:t>
            </a:r>
          </a:p>
        </p:txBody>
      </p:sp>
      <p:sp>
        <p:nvSpPr>
          <p:cNvPr id="3" name="Inhaltsplatzhalter 2"/>
          <p:cNvSpPr>
            <a:spLocks noGrp="1"/>
          </p:cNvSpPr>
          <p:nvPr>
            <p:ph idx="1"/>
          </p:nvPr>
        </p:nvSpPr>
        <p:spPr>
          <a:xfrm>
            <a:off x="428596" y="2143116"/>
            <a:ext cx="8229600" cy="4286280"/>
          </a:xfrm>
        </p:spPr>
        <p:txBody>
          <a:bodyPr>
            <a:normAutofit fontScale="92500" lnSpcReduction="10000"/>
          </a:bodyPr>
          <a:lstStyle/>
          <a:p>
            <a:pPr algn="ctr">
              <a:buNone/>
            </a:pPr>
            <a:r>
              <a:rPr lang="en-US" sz="3000" i="1" dirty="0" smtClean="0">
                <a:latin typeface="+mj-lt"/>
                <a:sym typeface="Wingdings" pitchFamily="2" charset="2"/>
              </a:rPr>
              <a:t>	</a:t>
            </a:r>
            <a:r>
              <a:rPr lang="de-DE" sz="3200" i="1" dirty="0" smtClean="0">
                <a:latin typeface="+mj-lt"/>
              </a:rPr>
              <a:t>The </a:t>
            </a:r>
            <a:r>
              <a:rPr lang="de-DE" sz="3200" i="1" dirty="0" err="1" smtClean="0">
                <a:latin typeface="+mj-lt"/>
              </a:rPr>
              <a:t>sceptical</a:t>
            </a:r>
            <a:r>
              <a:rPr lang="de-DE" sz="3200" i="1" dirty="0" smtClean="0">
                <a:latin typeface="+mj-lt"/>
              </a:rPr>
              <a:t> </a:t>
            </a:r>
            <a:r>
              <a:rPr lang="de-DE" sz="3200" i="1" dirty="0" err="1" smtClean="0">
                <a:latin typeface="+mj-lt"/>
              </a:rPr>
              <a:t>feminist</a:t>
            </a:r>
            <a:endParaRPr lang="de-DE" sz="3200" dirty="0" smtClean="0">
              <a:latin typeface="+mj-lt"/>
            </a:endParaRPr>
          </a:p>
          <a:p>
            <a:pPr>
              <a:buNone/>
            </a:pPr>
            <a:r>
              <a:rPr lang="de-DE" sz="3200" i="1" dirty="0" smtClean="0">
                <a:latin typeface="+mj-lt"/>
              </a:rPr>
              <a:t>Der skeptische Feminist </a:t>
            </a:r>
            <a:r>
              <a:rPr lang="de-DE" sz="3200" dirty="0" smtClean="0">
                <a:latin typeface="+mj-lt"/>
              </a:rPr>
              <a:t>(für feministisches Werk unakzeptabel)</a:t>
            </a:r>
          </a:p>
          <a:p>
            <a:pPr>
              <a:buNone/>
            </a:pPr>
            <a:r>
              <a:rPr lang="de-DE" sz="3200" i="1" dirty="0" smtClean="0">
                <a:latin typeface="+mj-lt"/>
              </a:rPr>
              <a:t>Die skeptische Feministin</a:t>
            </a:r>
            <a:r>
              <a:rPr lang="de-DE" sz="3200" dirty="0" smtClean="0">
                <a:latin typeface="+mj-lt"/>
              </a:rPr>
              <a:t> (Männer werden ausgeschlossen)</a:t>
            </a:r>
          </a:p>
          <a:p>
            <a:pPr>
              <a:buNone/>
            </a:pPr>
            <a:r>
              <a:rPr lang="de-DE" sz="3200" i="1" dirty="0" smtClean="0">
                <a:latin typeface="+mj-lt"/>
              </a:rPr>
              <a:t>Der/Die skeptische Feminist/in</a:t>
            </a:r>
            <a:r>
              <a:rPr lang="de-DE" sz="3200" dirty="0" smtClean="0">
                <a:latin typeface="+mj-lt"/>
              </a:rPr>
              <a:t> (zu umständlich für Buchtitel)</a:t>
            </a:r>
          </a:p>
          <a:p>
            <a:pPr>
              <a:buNone/>
            </a:pPr>
            <a:r>
              <a:rPr lang="de-DE" sz="3200" i="1" dirty="0" smtClean="0">
                <a:latin typeface="+mj-lt"/>
              </a:rPr>
              <a:t>Skeptischer Feminismus</a:t>
            </a:r>
            <a:r>
              <a:rPr lang="de-DE" sz="3200" dirty="0" smtClean="0">
                <a:latin typeface="+mj-lt"/>
              </a:rPr>
              <a:t> (Bedeutungsänderung gegenüber Original)</a:t>
            </a:r>
          </a:p>
          <a:p>
            <a:pPr>
              <a:buClrTx/>
              <a:buNone/>
            </a:pPr>
            <a:endParaRPr lang="de-DE" sz="3000" i="1" dirty="0" smtClean="0">
              <a:latin typeface="+mj-lt"/>
              <a:sym typeface="Wingdings" pitchFamily="2" charset="2"/>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Quellen</a:t>
            </a:r>
          </a:p>
        </p:txBody>
      </p:sp>
      <p:sp>
        <p:nvSpPr>
          <p:cNvPr id="3" name="Inhaltsplatzhalter 2"/>
          <p:cNvSpPr>
            <a:spLocks noGrp="1"/>
          </p:cNvSpPr>
          <p:nvPr>
            <p:ph idx="1"/>
          </p:nvPr>
        </p:nvSpPr>
        <p:spPr>
          <a:xfrm>
            <a:off x="428596" y="2143116"/>
            <a:ext cx="8229600" cy="4286280"/>
          </a:xfrm>
        </p:spPr>
        <p:txBody>
          <a:bodyPr>
            <a:normAutofit fontScale="92500"/>
          </a:bodyPr>
          <a:lstStyle/>
          <a:p>
            <a:pPr lvl="1">
              <a:lnSpc>
                <a:spcPct val="150000"/>
              </a:lnSpc>
              <a:spcBef>
                <a:spcPts val="300"/>
              </a:spcBef>
              <a:buClrTx/>
            </a:pPr>
            <a:r>
              <a:rPr lang="de-DE" sz="1800" dirty="0" smtClean="0">
                <a:latin typeface="+mj-lt"/>
              </a:rPr>
              <a:t>HELLINGER</a:t>
            </a:r>
            <a:r>
              <a:rPr lang="de-DE" sz="1800" dirty="0" smtClean="0">
                <a:latin typeface="+mj-lt"/>
              </a:rPr>
              <a:t>, Marlis (1990): </a:t>
            </a:r>
            <a:r>
              <a:rPr lang="de-DE" sz="1800" i="1" dirty="0" smtClean="0">
                <a:latin typeface="+mj-lt"/>
              </a:rPr>
              <a:t>Kontrastive Feministische Linguistik. Mechanismen sprachlicher Diskriminierung im Deutschen und Englischen.</a:t>
            </a:r>
            <a:r>
              <a:rPr lang="de-DE" sz="1800" dirty="0" smtClean="0">
                <a:latin typeface="+mj-lt"/>
              </a:rPr>
              <a:t> Ismaning: </a:t>
            </a:r>
            <a:r>
              <a:rPr lang="de-DE" sz="1800" dirty="0" err="1" smtClean="0">
                <a:latin typeface="+mj-lt"/>
              </a:rPr>
              <a:t>Hueber</a:t>
            </a:r>
            <a:r>
              <a:rPr lang="de-DE" sz="1800" dirty="0" smtClean="0">
                <a:latin typeface="+mj-lt"/>
              </a:rPr>
              <a:t> Verlag.</a:t>
            </a:r>
          </a:p>
          <a:p>
            <a:pPr lvl="1">
              <a:lnSpc>
                <a:spcPct val="150000"/>
              </a:lnSpc>
              <a:spcBef>
                <a:spcPts val="300"/>
              </a:spcBef>
              <a:buClrTx/>
            </a:pPr>
            <a:r>
              <a:rPr lang="de-DE" sz="1800" dirty="0" smtClean="0">
                <a:latin typeface="+mj-lt"/>
              </a:rPr>
              <a:t>KLANN-DELIUS, Gisela (2005): </a:t>
            </a:r>
            <a:r>
              <a:rPr lang="de-DE" sz="1800" i="1" dirty="0" smtClean="0">
                <a:latin typeface="+mj-lt"/>
              </a:rPr>
              <a:t>Sprache und Geschlecht – eine Einführung. </a:t>
            </a:r>
            <a:r>
              <a:rPr lang="de-DE" sz="1800" dirty="0" smtClean="0">
                <a:latin typeface="+mj-lt"/>
              </a:rPr>
              <a:t>Stuttgart: Metzler</a:t>
            </a:r>
            <a:r>
              <a:rPr lang="de-DE" sz="1800" dirty="0" smtClean="0">
                <a:latin typeface="+mj-lt"/>
              </a:rPr>
              <a:t>.</a:t>
            </a:r>
            <a:endParaRPr lang="de-DE" sz="1800" dirty="0" smtClean="0">
              <a:latin typeface="+mj-lt"/>
              <a:sym typeface="Wingdings" pitchFamily="2" charset="2"/>
            </a:endParaRPr>
          </a:p>
          <a:p>
            <a:pPr lvl="1">
              <a:lnSpc>
                <a:spcPct val="150000"/>
              </a:lnSpc>
              <a:spcBef>
                <a:spcPts val="300"/>
              </a:spcBef>
              <a:buClrTx/>
            </a:pPr>
            <a:r>
              <a:rPr lang="de-DE" sz="1800" dirty="0" smtClean="0">
                <a:latin typeface="+mj-lt"/>
                <a:sym typeface="Wingdings" pitchFamily="2" charset="2"/>
              </a:rPr>
              <a:t>PUSCH</a:t>
            </a:r>
            <a:r>
              <a:rPr lang="de-DE" sz="1800" dirty="0" smtClean="0">
                <a:latin typeface="+mj-lt"/>
                <a:sym typeface="Wingdings" pitchFamily="2" charset="2"/>
              </a:rPr>
              <a:t>, Luise (1994): </a:t>
            </a:r>
            <a:r>
              <a:rPr lang="de-DE" sz="1800" i="1" dirty="0" smtClean="0">
                <a:latin typeface="+mj-lt"/>
                <a:sym typeface="Wingdings" pitchFamily="2" charset="2"/>
              </a:rPr>
              <a:t>Alle Menschen werden Schwestern: Feministische Sprachkritik</a:t>
            </a:r>
            <a:r>
              <a:rPr lang="de-DE" sz="1800" dirty="0" smtClean="0">
                <a:latin typeface="+mj-lt"/>
                <a:sym typeface="Wingdings" pitchFamily="2" charset="2"/>
              </a:rPr>
              <a:t>. 3. Aufl. Frankfurt am Main: Suhrkamp.</a:t>
            </a:r>
          </a:p>
          <a:p>
            <a:pPr lvl="1">
              <a:lnSpc>
                <a:spcPct val="150000"/>
              </a:lnSpc>
              <a:spcBef>
                <a:spcPts val="300"/>
              </a:spcBef>
              <a:buClrTx/>
            </a:pPr>
            <a:r>
              <a:rPr lang="de-DE" sz="1800" dirty="0" smtClean="0">
                <a:latin typeface="+mj-lt"/>
                <a:sym typeface="Wingdings" pitchFamily="2" charset="2"/>
              </a:rPr>
              <a:t>SAMEL, Ingrid (2000): </a:t>
            </a:r>
            <a:r>
              <a:rPr lang="de-DE" sz="1800" dirty="0" smtClean="0">
                <a:latin typeface="+mj-lt"/>
              </a:rPr>
              <a:t>Einführung </a:t>
            </a:r>
            <a:r>
              <a:rPr lang="de-DE" sz="1800" i="1" dirty="0" smtClean="0">
                <a:latin typeface="+mj-lt"/>
              </a:rPr>
              <a:t>in die feministische Sprachwissenschaft</a:t>
            </a:r>
            <a:r>
              <a:rPr lang="de-DE" sz="1800" dirty="0" smtClean="0">
                <a:latin typeface="+mj-lt"/>
              </a:rPr>
              <a:t>. 2. </a:t>
            </a:r>
            <a:r>
              <a:rPr lang="de-DE" sz="1800" dirty="0" err="1" smtClean="0">
                <a:latin typeface="+mj-lt"/>
              </a:rPr>
              <a:t>überab</a:t>
            </a:r>
            <a:r>
              <a:rPr lang="de-DE" sz="1800" dirty="0" smtClean="0">
                <a:latin typeface="+mj-lt"/>
              </a:rPr>
              <a:t>. u. </a:t>
            </a:r>
            <a:r>
              <a:rPr lang="de-DE" sz="1800" dirty="0" err="1" smtClean="0">
                <a:latin typeface="+mj-lt"/>
              </a:rPr>
              <a:t>erweit</a:t>
            </a:r>
            <a:r>
              <a:rPr lang="de-DE" sz="1800" dirty="0" smtClean="0">
                <a:latin typeface="+mj-lt"/>
              </a:rPr>
              <a:t>. Aufl., Berlin: Erich Schmidt</a:t>
            </a:r>
            <a:r>
              <a:rPr lang="de-DE" sz="1800" dirty="0" smtClean="0">
                <a:latin typeface="+mj-lt"/>
              </a:rPr>
              <a:t>.</a:t>
            </a:r>
            <a:endParaRPr lang="de-DE" sz="1800" dirty="0" smtClean="0">
              <a:latin typeface="+mj-lt"/>
            </a:endParaRPr>
          </a:p>
          <a:p>
            <a:pPr lvl="1">
              <a:lnSpc>
                <a:spcPct val="150000"/>
              </a:lnSpc>
              <a:spcBef>
                <a:spcPts val="300"/>
              </a:spcBef>
              <a:buClrTx/>
            </a:pPr>
            <a:r>
              <a:rPr lang="de-DE" sz="1800" dirty="0" smtClean="0">
                <a:latin typeface="+mj-lt"/>
                <a:sym typeface="Wingdings" pitchFamily="2" charset="2"/>
              </a:rPr>
              <a:t>STOLZE, </a:t>
            </a:r>
            <a:r>
              <a:rPr lang="de-DE" sz="1800" dirty="0" err="1" smtClean="0">
                <a:latin typeface="+mj-lt"/>
                <a:sym typeface="Wingdings" pitchFamily="2" charset="2"/>
              </a:rPr>
              <a:t>Radegundis</a:t>
            </a:r>
            <a:r>
              <a:rPr lang="de-DE" sz="1800" dirty="0" smtClean="0">
                <a:latin typeface="+mj-lt"/>
                <a:sym typeface="Wingdings" pitchFamily="2" charset="2"/>
              </a:rPr>
              <a:t> (2008): </a:t>
            </a:r>
            <a:r>
              <a:rPr lang="de-DE" sz="1800" i="1" dirty="0" smtClean="0">
                <a:latin typeface="+mj-lt"/>
                <a:sym typeface="Wingdings" pitchFamily="2" charset="2"/>
              </a:rPr>
              <a:t>Übersetzungstheorien – Eine Einführung</a:t>
            </a:r>
            <a:r>
              <a:rPr lang="de-DE" sz="1800" dirty="0" smtClean="0">
                <a:latin typeface="+mj-lt"/>
                <a:sym typeface="Wingdings" pitchFamily="2" charset="2"/>
              </a:rPr>
              <a:t>. 5., </a:t>
            </a:r>
            <a:r>
              <a:rPr lang="de-DE" sz="1800" dirty="0" err="1" smtClean="0">
                <a:latin typeface="+mj-lt"/>
                <a:sym typeface="Wingdings" pitchFamily="2" charset="2"/>
              </a:rPr>
              <a:t>überarb</a:t>
            </a:r>
            <a:r>
              <a:rPr lang="de-DE" sz="1800" dirty="0" smtClean="0">
                <a:latin typeface="+mj-lt"/>
                <a:sym typeface="Wingdings" pitchFamily="2" charset="2"/>
              </a:rPr>
              <a:t>. und </a:t>
            </a:r>
            <a:r>
              <a:rPr lang="de-DE" sz="1800" dirty="0" err="1" smtClean="0">
                <a:latin typeface="+mj-lt"/>
                <a:sym typeface="Wingdings" pitchFamily="2" charset="2"/>
              </a:rPr>
              <a:t>erw</a:t>
            </a:r>
            <a:r>
              <a:rPr lang="de-DE" sz="1800" dirty="0" smtClean="0">
                <a:latin typeface="+mj-lt"/>
                <a:sym typeface="Wingdings" pitchFamily="2" charset="2"/>
              </a:rPr>
              <a:t>. Aufl. Tübingen: Narr.</a:t>
            </a:r>
          </a:p>
          <a:p>
            <a:pPr>
              <a:buClrTx/>
              <a:buNone/>
            </a:pPr>
            <a:endParaRPr lang="de-DE" sz="3000" dirty="0" smtClean="0">
              <a:latin typeface="+mj-lt"/>
              <a:sym typeface="Wingdings" pitchFamily="2" charset="2"/>
            </a:endParaRP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b="1" dirty="0" smtClean="0">
                <a:solidFill>
                  <a:schemeClr val="tx1"/>
                </a:solidFill>
              </a:rPr>
              <a:t>Definition</a:t>
            </a:r>
            <a:endParaRPr lang="de-DE" sz="4000" b="1" dirty="0">
              <a:solidFill>
                <a:schemeClr val="tx1"/>
              </a:solidFill>
            </a:endParaRPr>
          </a:p>
        </p:txBody>
      </p:sp>
      <p:sp>
        <p:nvSpPr>
          <p:cNvPr id="3" name="Inhaltsplatzhalter 2"/>
          <p:cNvSpPr>
            <a:spLocks noGrp="1"/>
          </p:cNvSpPr>
          <p:nvPr>
            <p:ph idx="1"/>
          </p:nvPr>
        </p:nvSpPr>
        <p:spPr>
          <a:xfrm>
            <a:off x="457200" y="1935480"/>
            <a:ext cx="8229600" cy="3922412"/>
          </a:xfrm>
        </p:spPr>
        <p:txBody>
          <a:bodyPr>
            <a:normAutofit/>
          </a:bodyPr>
          <a:lstStyle/>
          <a:p>
            <a:endParaRPr lang="de-DE" dirty="0" smtClean="0">
              <a:latin typeface="+mj-lt"/>
            </a:endParaRPr>
          </a:p>
          <a:p>
            <a:pPr>
              <a:buNone/>
            </a:pPr>
            <a:r>
              <a:rPr lang="de-DE" dirty="0" smtClean="0"/>
              <a:t>  </a:t>
            </a:r>
            <a:r>
              <a:rPr lang="de-DE" dirty="0" smtClean="0">
                <a:latin typeface="+mj-lt"/>
              </a:rPr>
              <a:t>	„Sprache ist sexistisch, wenn sie Frauen und ihre Leistung ignoriert, wenn sie Frauen nur in Abhängigkeit von und Unterordnung zu Männern beschreibt, wenn sie Frauen nur in stereotypen Rollen zeigt und ihnen so über das Stereotyp hinausgehende Interessen und Fähigkeiten abspricht, und wenn sie Frauen durch herablassende Sprache demütigt und lächerlich macht.“ (Hellinger 1990)</a:t>
            </a:r>
            <a:endParaRPr lang="de-DE"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b="1" dirty="0" smtClean="0">
                <a:solidFill>
                  <a:schemeClr val="tx1"/>
                </a:solidFill>
              </a:rPr>
              <a:t>Feministische Aspekte</a:t>
            </a:r>
            <a:endParaRPr lang="de-DE" sz="4000" b="1" dirty="0">
              <a:solidFill>
                <a:schemeClr val="tx1"/>
              </a:solidFill>
            </a:endParaRPr>
          </a:p>
        </p:txBody>
      </p:sp>
      <p:sp>
        <p:nvSpPr>
          <p:cNvPr id="3" name="Inhaltsplatzhalter 2"/>
          <p:cNvSpPr>
            <a:spLocks noGrp="1"/>
          </p:cNvSpPr>
          <p:nvPr>
            <p:ph idx="1"/>
          </p:nvPr>
        </p:nvSpPr>
        <p:spPr>
          <a:xfrm>
            <a:off x="457200" y="1935480"/>
            <a:ext cx="8229600" cy="3922412"/>
          </a:xfrm>
        </p:spPr>
        <p:txBody>
          <a:bodyPr>
            <a:normAutofit/>
          </a:bodyPr>
          <a:lstStyle/>
          <a:p>
            <a:endParaRPr lang="de-DE" dirty="0" smtClean="0">
              <a:latin typeface="+mj-lt"/>
            </a:endParaRPr>
          </a:p>
          <a:p>
            <a:pPr>
              <a:buClrTx/>
            </a:pPr>
            <a:r>
              <a:rPr lang="de-DE" dirty="0" smtClean="0">
                <a:latin typeface="+mj-lt"/>
              </a:rPr>
              <a:t>Aufgabe der feministischen Linguistik: Schaffung einer „androgynen“ Sprache, in der Frauen und Männer gleichberechtigt handeln und behandelt werden</a:t>
            </a:r>
          </a:p>
          <a:p>
            <a:pPr lvl="0">
              <a:buClrTx/>
            </a:pPr>
            <a:r>
              <a:rPr lang="de-DE" dirty="0" smtClean="0">
                <a:latin typeface="+mj-lt"/>
              </a:rPr>
              <a:t>Emanzipationsbewegung in Frankreich</a:t>
            </a:r>
          </a:p>
          <a:p>
            <a:pPr lvl="0">
              <a:buClrTx/>
            </a:pPr>
            <a:r>
              <a:rPr lang="de-DE" dirty="0" smtClean="0">
                <a:latin typeface="+mj-lt"/>
              </a:rPr>
              <a:t>gegen männlich dominierte Schreib- und Denktradition</a:t>
            </a:r>
          </a:p>
          <a:p>
            <a:pPr>
              <a:buClrTx/>
            </a:pPr>
            <a:r>
              <a:rPr lang="de-DE" dirty="0" smtClean="0">
                <a:latin typeface="+mj-lt"/>
              </a:rPr>
              <a:t>seit ca. 1978 in Praxis und Wissenschaft der Übersetzung aufgenommen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de-DE" sz="4000" b="1" dirty="0" smtClean="0">
                <a:solidFill>
                  <a:schemeClr val="tx1"/>
                </a:solidFill>
              </a:rPr>
              <a:t>Feministische Aspekte</a:t>
            </a:r>
            <a:endParaRPr lang="de-DE" sz="4000" b="1" dirty="0">
              <a:solidFill>
                <a:schemeClr val="tx1"/>
              </a:solidFill>
            </a:endParaRPr>
          </a:p>
        </p:txBody>
      </p:sp>
      <p:sp>
        <p:nvSpPr>
          <p:cNvPr id="3" name="Inhaltsplatzhalter 2"/>
          <p:cNvSpPr>
            <a:spLocks noGrp="1"/>
          </p:cNvSpPr>
          <p:nvPr>
            <p:ph idx="1"/>
          </p:nvPr>
        </p:nvSpPr>
        <p:spPr>
          <a:xfrm>
            <a:off x="457200" y="1935480"/>
            <a:ext cx="8229600" cy="3922412"/>
          </a:xfrm>
        </p:spPr>
        <p:txBody>
          <a:bodyPr>
            <a:normAutofit/>
          </a:bodyPr>
          <a:lstStyle/>
          <a:p>
            <a:endParaRPr lang="de-DE" dirty="0" smtClean="0">
              <a:latin typeface="+mj-lt"/>
            </a:endParaRPr>
          </a:p>
          <a:p>
            <a:pPr>
              <a:buClrTx/>
            </a:pPr>
            <a:r>
              <a:rPr lang="de-DE" dirty="0" smtClean="0">
                <a:latin typeface="+mj-lt"/>
              </a:rPr>
              <a:t>zuerst in Nordamerika</a:t>
            </a:r>
          </a:p>
          <a:p>
            <a:pPr>
              <a:buClrTx/>
            </a:pPr>
            <a:r>
              <a:rPr lang="de-DE" dirty="0" smtClean="0">
                <a:latin typeface="+mj-lt"/>
              </a:rPr>
              <a:t>geschlechterneutrale Formulierung oder die Frauen einbindende Ausdrucksweise wurde gefordert</a:t>
            </a:r>
          </a:p>
          <a:p>
            <a:pPr>
              <a:buClrTx/>
              <a:buNone/>
            </a:pPr>
            <a:r>
              <a:rPr lang="de-DE" dirty="0" smtClean="0">
                <a:latin typeface="+mj-lt"/>
                <a:sym typeface="Wingdings" pitchFamily="2" charset="2"/>
              </a:rPr>
              <a:t> </a:t>
            </a:r>
            <a:r>
              <a:rPr lang="de-DE" dirty="0" smtClean="0">
                <a:latin typeface="+mj-lt"/>
              </a:rPr>
              <a:t>„</a:t>
            </a:r>
            <a:r>
              <a:rPr lang="de-DE" i="1" dirty="0" smtClean="0">
                <a:latin typeface="+mj-lt"/>
              </a:rPr>
              <a:t>Bibel in gerechter Sprache“</a:t>
            </a:r>
            <a:endParaRPr lang="de-DE" dirty="0" smtClean="0">
              <a:latin typeface="+mj-lt"/>
            </a:endParaRPr>
          </a:p>
          <a:p>
            <a:pPr>
              <a:buClrTx/>
            </a:pPr>
            <a:r>
              <a:rPr lang="de-DE" dirty="0" smtClean="0">
                <a:latin typeface="+mj-lt"/>
              </a:rPr>
              <a:t>ab ca. 1990 auch außerhalb des anglo-amerikanischen Sprachraums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Richtlinien</a:t>
            </a:r>
          </a:p>
        </p:txBody>
      </p:sp>
      <p:sp>
        <p:nvSpPr>
          <p:cNvPr id="3" name="Inhaltsplatzhalter 2"/>
          <p:cNvSpPr>
            <a:spLocks noGrp="1"/>
          </p:cNvSpPr>
          <p:nvPr>
            <p:ph idx="1"/>
          </p:nvPr>
        </p:nvSpPr>
        <p:spPr>
          <a:xfrm>
            <a:off x="428596" y="2143116"/>
            <a:ext cx="8229600" cy="4286280"/>
          </a:xfrm>
        </p:spPr>
        <p:txBody>
          <a:bodyPr>
            <a:normAutofit fontScale="92500"/>
          </a:bodyPr>
          <a:lstStyle/>
          <a:p>
            <a:pPr lvl="0">
              <a:buClrTx/>
            </a:pPr>
            <a:r>
              <a:rPr lang="de-DE" sz="3000" dirty="0" err="1" smtClean="0">
                <a:latin typeface="+mj-lt"/>
                <a:sym typeface="Wingdings" pitchFamily="2" charset="2"/>
              </a:rPr>
              <a:t>Sprachstukturelle</a:t>
            </a:r>
            <a:r>
              <a:rPr lang="de-DE" sz="3000" dirty="0" smtClean="0">
                <a:latin typeface="+mj-lt"/>
                <a:sym typeface="Wingdings" pitchFamily="2" charset="2"/>
              </a:rPr>
              <a:t> Asymmetrien sollen durch sprachpolitische Maßnahmen verändert werden</a:t>
            </a:r>
          </a:p>
          <a:p>
            <a:pPr>
              <a:buClrTx/>
            </a:pPr>
            <a:r>
              <a:rPr lang="de-DE" sz="3000" dirty="0" smtClean="0">
                <a:latin typeface="+mj-lt"/>
                <a:sym typeface="Wingdings" pitchFamily="2" charset="2"/>
              </a:rPr>
              <a:t>u.a. in USA, Kanada: Richtlinien schon in 1970er Jahren von großen Verlagen, Berufsverbänden, Behörden, etc.</a:t>
            </a:r>
          </a:p>
          <a:p>
            <a:pPr>
              <a:buClrTx/>
            </a:pPr>
            <a:r>
              <a:rPr lang="de-DE" sz="3000" dirty="0" smtClean="0">
                <a:latin typeface="+mj-lt"/>
                <a:sym typeface="Wingdings" pitchFamily="2" charset="2"/>
              </a:rPr>
              <a:t>1. Empfehlungen für genderneutrale Sprache in Deutschland: </a:t>
            </a:r>
            <a:r>
              <a:rPr lang="de-DE" sz="3000" i="1" dirty="0" smtClean="0">
                <a:latin typeface="+mj-lt"/>
                <a:sym typeface="Wingdings" pitchFamily="2" charset="2"/>
              </a:rPr>
              <a:t>Richtlinien zur Vermeidung sexistischen Sprachgebrauchs </a:t>
            </a:r>
            <a:r>
              <a:rPr lang="de-DE" sz="3000" dirty="0" smtClean="0">
                <a:latin typeface="+mj-lt"/>
                <a:sym typeface="Wingdings" pitchFamily="2" charset="2"/>
              </a:rPr>
              <a:t>(</a:t>
            </a:r>
            <a:r>
              <a:rPr lang="de-DE" sz="3000" dirty="0" err="1" smtClean="0">
                <a:latin typeface="+mj-lt"/>
                <a:sym typeface="Wingdings" pitchFamily="2" charset="2"/>
              </a:rPr>
              <a:t>Guentherodt</a:t>
            </a:r>
            <a:r>
              <a:rPr lang="de-DE" sz="3000" dirty="0" smtClean="0">
                <a:latin typeface="+mj-lt"/>
                <a:sym typeface="Wingdings" pitchFamily="2" charset="2"/>
              </a:rPr>
              <a:t> et al. 1980)</a:t>
            </a:r>
          </a:p>
          <a:p>
            <a:pPr>
              <a:buClrTx/>
              <a:buNone/>
            </a:pPr>
            <a:r>
              <a:rPr lang="de-DE" sz="3000" i="1" dirty="0" smtClean="0">
                <a:latin typeface="+mj-lt"/>
                <a:sym typeface="Wingdings" pitchFamily="2" charset="2"/>
              </a:rPr>
              <a:t>	</a:t>
            </a:r>
          </a:p>
          <a:p>
            <a:pPr>
              <a:buClrTx/>
            </a:pPr>
            <a:endParaRPr lang="de-DE" sz="2800" dirty="0" smtClean="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Richtlinien</a:t>
            </a:r>
          </a:p>
        </p:txBody>
      </p:sp>
      <p:sp>
        <p:nvSpPr>
          <p:cNvPr id="3" name="Inhaltsplatzhalter 2"/>
          <p:cNvSpPr>
            <a:spLocks noGrp="1"/>
          </p:cNvSpPr>
          <p:nvPr>
            <p:ph idx="1"/>
          </p:nvPr>
        </p:nvSpPr>
        <p:spPr>
          <a:xfrm>
            <a:off x="428596" y="2143116"/>
            <a:ext cx="8229600" cy="4286280"/>
          </a:xfrm>
        </p:spPr>
        <p:txBody>
          <a:bodyPr>
            <a:normAutofit/>
          </a:bodyPr>
          <a:lstStyle/>
          <a:p>
            <a:pPr lvl="0">
              <a:buClrTx/>
              <a:buNone/>
            </a:pPr>
            <a:r>
              <a:rPr lang="de-DE" sz="3000" dirty="0" smtClean="0">
                <a:latin typeface="+mj-lt"/>
                <a:sym typeface="Wingdings" pitchFamily="2" charset="2"/>
              </a:rPr>
              <a:t>richten sich generell an:</a:t>
            </a:r>
          </a:p>
          <a:p>
            <a:pPr lvl="0">
              <a:buClrTx/>
            </a:pPr>
            <a:r>
              <a:rPr lang="de-DE" sz="3000" dirty="0" smtClean="0">
                <a:latin typeface="+mj-lt"/>
                <a:sym typeface="Wingdings" pitchFamily="2" charset="2"/>
              </a:rPr>
              <a:t>Personen, die professionell geschriebene und gesprochene öffentliche Sprache produzieren (z.B. Verfasser/innen von Gesetzen)</a:t>
            </a:r>
          </a:p>
          <a:p>
            <a:pPr lvl="0">
              <a:buClrTx/>
            </a:pPr>
            <a:r>
              <a:rPr lang="de-DE" sz="3000" dirty="0" smtClean="0">
                <a:latin typeface="+mj-lt"/>
                <a:sym typeface="Wingdings" pitchFamily="2" charset="2"/>
              </a:rPr>
              <a:t>Personen, die Sprache lehren (Kindergarten, Schule)</a:t>
            </a:r>
          </a:p>
          <a:p>
            <a:pPr>
              <a:buClrTx/>
            </a:pPr>
            <a:r>
              <a:rPr lang="de-DE" sz="3000" dirty="0" smtClean="0">
                <a:latin typeface="+mj-lt"/>
                <a:sym typeface="Wingdings" pitchFamily="2" charset="2"/>
              </a:rPr>
              <a:t>Personen, die Sprache verbreiten (Medien, Buchmarkt, Verwaltung)</a:t>
            </a:r>
            <a:endParaRPr lang="de-DE" sz="2800" dirty="0" smtClean="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a:bodyPr>
          <a:lstStyle/>
          <a:p>
            <a:pPr marL="571500" indent="-571500" algn="ctr"/>
            <a:r>
              <a:rPr lang="de-DE" sz="4000" b="1" dirty="0" smtClean="0">
                <a:solidFill>
                  <a:schemeClr val="tx1"/>
                </a:solidFill>
              </a:rPr>
              <a:t>     Verwendung im Englischen</a:t>
            </a:r>
          </a:p>
        </p:txBody>
      </p:sp>
      <p:sp>
        <p:nvSpPr>
          <p:cNvPr id="3" name="Inhaltsplatzhalter 2"/>
          <p:cNvSpPr>
            <a:spLocks noGrp="1"/>
          </p:cNvSpPr>
          <p:nvPr>
            <p:ph idx="1"/>
          </p:nvPr>
        </p:nvSpPr>
        <p:spPr>
          <a:xfrm>
            <a:off x="457200" y="2071678"/>
            <a:ext cx="8229600" cy="3786214"/>
          </a:xfrm>
        </p:spPr>
        <p:txBody>
          <a:bodyPr>
            <a:normAutofit/>
          </a:bodyPr>
          <a:lstStyle/>
          <a:p>
            <a:pPr>
              <a:buClrTx/>
              <a:buNone/>
            </a:pPr>
            <a:r>
              <a:rPr lang="de-DE" b="1" dirty="0" smtClean="0">
                <a:latin typeface="+mj-lt"/>
              </a:rPr>
              <a:t>Personenbezeichnungen</a:t>
            </a:r>
          </a:p>
          <a:p>
            <a:pPr lvl="0">
              <a:buClrTx/>
            </a:pPr>
            <a:r>
              <a:rPr lang="de-DE" dirty="0" smtClean="0">
                <a:latin typeface="+mj-lt"/>
              </a:rPr>
              <a:t>Genus prägt Form und Funktion von Personenbezeichnungen in vielen Sprachen</a:t>
            </a:r>
          </a:p>
          <a:p>
            <a:pPr>
              <a:buClrTx/>
            </a:pPr>
            <a:r>
              <a:rPr lang="de-DE" dirty="0" smtClean="0">
                <a:latin typeface="+mj-lt"/>
              </a:rPr>
              <a:t>englische Sprache hat kein grammatisches Genus</a:t>
            </a:r>
          </a:p>
          <a:p>
            <a:pPr lvl="0">
              <a:buClrTx/>
            </a:pPr>
            <a:r>
              <a:rPr lang="de-DE" dirty="0" smtClean="0">
                <a:latin typeface="+mj-lt"/>
                <a:sym typeface="Wingdings" pitchFamily="2" charset="2"/>
              </a:rPr>
              <a:t> </a:t>
            </a:r>
            <a:r>
              <a:rPr lang="de-DE" dirty="0" smtClean="0">
                <a:latin typeface="+mj-lt"/>
              </a:rPr>
              <a:t>Geschlechtsspezifizierung durch weibliche oder männliche Pronomen</a:t>
            </a:r>
          </a:p>
          <a:p>
            <a:pPr lvl="0">
              <a:buClrTx/>
            </a:pPr>
            <a:r>
              <a:rPr lang="de-DE" dirty="0" smtClean="0">
                <a:latin typeface="+mj-lt"/>
              </a:rPr>
              <a:t>Pronomina richten sich nach natürlichem Geschlecht der bezeichneten Person (</a:t>
            </a:r>
            <a:r>
              <a:rPr lang="de-DE" i="1" dirty="0" err="1" smtClean="0">
                <a:latin typeface="+mj-lt"/>
              </a:rPr>
              <a:t>mother</a:t>
            </a:r>
            <a:r>
              <a:rPr lang="de-DE" i="1" dirty="0" smtClean="0">
                <a:latin typeface="+mj-lt"/>
              </a:rPr>
              <a:t>/</a:t>
            </a:r>
            <a:r>
              <a:rPr lang="de-DE" i="1" dirty="0" err="1" smtClean="0">
                <a:latin typeface="+mj-lt"/>
              </a:rPr>
              <a:t>sister</a:t>
            </a:r>
            <a:r>
              <a:rPr lang="de-DE" i="1" dirty="0" smtClean="0">
                <a:latin typeface="+mj-lt"/>
              </a:rPr>
              <a:t> … </a:t>
            </a:r>
            <a:r>
              <a:rPr lang="de-DE" i="1" dirty="0" err="1" smtClean="0">
                <a:latin typeface="+mj-lt"/>
              </a:rPr>
              <a:t>she</a:t>
            </a:r>
            <a:r>
              <a:rPr lang="de-DE" dirty="0" smtClean="0">
                <a:latin typeface="+mj-lt"/>
              </a:rPr>
              <a:t>)</a:t>
            </a:r>
          </a:p>
          <a:p>
            <a:pPr>
              <a:buClrTx/>
            </a:pPr>
            <a:endParaRPr lang="de-DE" dirty="0" smtClean="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642918"/>
            <a:ext cx="8229600" cy="1143000"/>
          </a:xfrm>
        </p:spPr>
        <p:txBody>
          <a:bodyPr>
            <a:normAutofit fontScale="90000"/>
          </a:bodyPr>
          <a:lstStyle/>
          <a:p>
            <a:pPr marL="571500" indent="-571500" algn="ctr"/>
            <a:r>
              <a:rPr lang="de-DE" sz="4000" b="1" dirty="0" smtClean="0">
                <a:solidFill>
                  <a:schemeClr val="tx1"/>
                </a:solidFill>
              </a:rPr>
              <a:t>     Das generische Maskulinum im Englischen</a:t>
            </a:r>
          </a:p>
        </p:txBody>
      </p:sp>
      <p:sp>
        <p:nvSpPr>
          <p:cNvPr id="3" name="Inhaltsplatzhalter 2"/>
          <p:cNvSpPr>
            <a:spLocks noGrp="1"/>
          </p:cNvSpPr>
          <p:nvPr>
            <p:ph idx="1"/>
          </p:nvPr>
        </p:nvSpPr>
        <p:spPr>
          <a:xfrm>
            <a:off x="428596" y="2214554"/>
            <a:ext cx="8229600" cy="3786214"/>
          </a:xfrm>
        </p:spPr>
        <p:txBody>
          <a:bodyPr>
            <a:normAutofit/>
          </a:bodyPr>
          <a:lstStyle/>
          <a:p>
            <a:pPr>
              <a:buClrTx/>
            </a:pPr>
            <a:r>
              <a:rPr lang="de-DE" dirty="0" smtClean="0">
                <a:latin typeface="+mj-lt"/>
              </a:rPr>
              <a:t>Definition: Maskuline Pronomina, die sich auf Personen mit unbekanntem Geschlecht beziehen, bei denen das Geschlecht der Personen nicht relevant ist, mit denen männliche und weibliche Personen gemeint sind oder mit denen eine verallgemeinerte Aussage gemacht werden soll.</a:t>
            </a:r>
          </a:p>
          <a:p>
            <a:pPr>
              <a:buClrTx/>
            </a:pPr>
            <a:r>
              <a:rPr lang="de-DE" dirty="0" smtClean="0">
                <a:latin typeface="+mj-lt"/>
              </a:rPr>
              <a:t>werden in neutralen Kontexten verwendet</a:t>
            </a:r>
          </a:p>
          <a:p>
            <a:pPr>
              <a:buClrTx/>
              <a:buNone/>
            </a:pPr>
            <a:r>
              <a:rPr lang="de-DE" dirty="0" smtClean="0">
                <a:latin typeface="+mj-lt"/>
                <a:sym typeface="Wingdings" pitchFamily="2" charset="2"/>
              </a:rPr>
              <a:t>	 </a:t>
            </a:r>
            <a:r>
              <a:rPr lang="de-DE" dirty="0" smtClean="0">
                <a:latin typeface="+mj-lt"/>
              </a:rPr>
              <a:t>Berufsbezeichnungen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882</Words>
  <Application>Microsoft Office PowerPoint</Application>
  <PresentationFormat>Bildschirmpräsentation (4:3)</PresentationFormat>
  <Paragraphs>160</Paragraphs>
  <Slides>27</Slides>
  <Notes>0</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Hyperion</vt:lpstr>
      <vt:lpstr>Übersetzung und genderspezifische oder genderneutrale Sprache</vt:lpstr>
      <vt:lpstr>Gliederung</vt:lpstr>
      <vt:lpstr>Definition</vt:lpstr>
      <vt:lpstr>Feministische Aspekte</vt:lpstr>
      <vt:lpstr>Feministische Aspekte</vt:lpstr>
      <vt:lpstr>Richtlinien</vt:lpstr>
      <vt:lpstr>Richtlinien</vt:lpstr>
      <vt:lpstr>     Verwendung im Englischen</vt:lpstr>
      <vt:lpstr>     Das generische Maskulinum im Englischen</vt:lpstr>
      <vt:lpstr>     Das generische Maskulinum im Englischen</vt:lpstr>
      <vt:lpstr>     Andere Verwendungen von Pronomina</vt:lpstr>
      <vt:lpstr>     Genderneutrales Englisch</vt:lpstr>
      <vt:lpstr> Verwendung im Deutschen</vt:lpstr>
      <vt:lpstr> Das deutsche Genussystem</vt:lpstr>
      <vt:lpstr> Das generische Maskulinum im Deutschen</vt:lpstr>
      <vt:lpstr> Personenbezeichnungen im Deutschen</vt:lpstr>
      <vt:lpstr>Anredeformen im Deutschen</vt:lpstr>
      <vt:lpstr>Anredeformen im Deutschen</vt:lpstr>
      <vt:lpstr>Weitere Asymmetrien im Deutschen</vt:lpstr>
      <vt:lpstr>Genderneutrales Deutsch</vt:lpstr>
      <vt:lpstr>Genderneutrales Deutsch</vt:lpstr>
      <vt:lpstr>Genderneutrales Deutsch</vt:lpstr>
      <vt:lpstr>Übersetzungsbeispiele</vt:lpstr>
      <vt:lpstr>Übersetzungsbeispiele</vt:lpstr>
      <vt:lpstr>Übersetzungsbeispiele</vt:lpstr>
      <vt:lpstr>Übersetzungsbeispiele</vt:lpstr>
      <vt:lpstr>Quellen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–ing-Suffix und seine Übersetzung ins Deutsche</dc:title>
  <dc:creator>Johanna</dc:creator>
  <cp:lastModifiedBy>Johanna</cp:lastModifiedBy>
  <cp:revision>94</cp:revision>
  <dcterms:created xsi:type="dcterms:W3CDTF">2011-06-26T21:49:41Z</dcterms:created>
  <dcterms:modified xsi:type="dcterms:W3CDTF">2011-07-12T09:15:11Z</dcterms:modified>
</cp:coreProperties>
</file>