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4"/>
  </p:notesMasterIdLst>
  <p:sldIdLst>
    <p:sldId id="256" r:id="rId2"/>
    <p:sldId id="257" r:id="rId3"/>
    <p:sldId id="258" r:id="rId4"/>
    <p:sldId id="261" r:id="rId5"/>
    <p:sldId id="264" r:id="rId6"/>
    <p:sldId id="263" r:id="rId7"/>
    <p:sldId id="259" r:id="rId8"/>
    <p:sldId id="266" r:id="rId9"/>
    <p:sldId id="267" r:id="rId10"/>
    <p:sldId id="268" r:id="rId11"/>
    <p:sldId id="269" r:id="rId12"/>
    <p:sldId id="270" r:id="rId13"/>
    <p:sldId id="271" r:id="rId14"/>
    <p:sldId id="272" r:id="rId15"/>
    <p:sldId id="273" r:id="rId16"/>
    <p:sldId id="274" r:id="rId17"/>
    <p:sldId id="265" r:id="rId18"/>
    <p:sldId id="275" r:id="rId19"/>
    <p:sldId id="276" r:id="rId20"/>
    <p:sldId id="277" r:id="rId21"/>
    <p:sldId id="278" r:id="rId22"/>
    <p:sldId id="279" r:id="rId23"/>
  </p:sldIdLst>
  <p:sldSz cx="9144000" cy="6858000" type="screen4x3"/>
  <p:notesSz cx="6946900" cy="92837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A35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500" autoAdjust="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09900" cy="463550"/>
          </a:xfrm>
          <a:prstGeom prst="rect">
            <a:avLst/>
          </a:prstGeom>
          <a:noFill/>
          <a:ln w="9525">
            <a:noFill/>
            <a:miter lim="800000"/>
            <a:headEnd/>
            <a:tailEnd/>
          </a:ln>
          <a:effectLst/>
        </p:spPr>
        <p:txBody>
          <a:bodyPr vert="horz" wrap="square" lIns="92738" tIns="46368" rIns="92738" bIns="46368" numCol="1" anchor="t" anchorCtr="0" compatLnSpc="1">
            <a:prstTxWarp prst="textNoShape">
              <a:avLst/>
            </a:prstTxWarp>
          </a:bodyPr>
          <a:lstStyle>
            <a:lvl1pPr algn="l" defTabSz="925513">
              <a:defRPr sz="1200"/>
            </a:lvl1pPr>
          </a:lstStyle>
          <a:p>
            <a:endParaRPr lang="de-DE"/>
          </a:p>
        </p:txBody>
      </p:sp>
      <p:sp>
        <p:nvSpPr>
          <p:cNvPr id="80899" name="Rectangle 3"/>
          <p:cNvSpPr>
            <a:spLocks noGrp="1" noChangeArrowheads="1"/>
          </p:cNvSpPr>
          <p:nvPr>
            <p:ph type="dt" idx="1"/>
          </p:nvPr>
        </p:nvSpPr>
        <p:spPr bwMode="auto">
          <a:xfrm>
            <a:off x="3937000" y="0"/>
            <a:ext cx="3009900" cy="463550"/>
          </a:xfrm>
          <a:prstGeom prst="rect">
            <a:avLst/>
          </a:prstGeom>
          <a:noFill/>
          <a:ln w="9525">
            <a:noFill/>
            <a:miter lim="800000"/>
            <a:headEnd/>
            <a:tailEnd/>
          </a:ln>
          <a:effectLst/>
        </p:spPr>
        <p:txBody>
          <a:bodyPr vert="horz" wrap="square" lIns="92738" tIns="46368" rIns="92738" bIns="46368" numCol="1" anchor="t" anchorCtr="0" compatLnSpc="1">
            <a:prstTxWarp prst="textNoShape">
              <a:avLst/>
            </a:prstTxWarp>
          </a:bodyPr>
          <a:lstStyle>
            <a:lvl1pPr algn="r" defTabSz="925513">
              <a:defRPr sz="1200"/>
            </a:lvl1pPr>
          </a:lstStyle>
          <a:p>
            <a:endParaRPr lang="de-DE"/>
          </a:p>
        </p:txBody>
      </p:sp>
      <p:sp>
        <p:nvSpPr>
          <p:cNvPr id="80900" name="Rectangle 4"/>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a:effectLst/>
        </p:spPr>
      </p:sp>
      <p:sp>
        <p:nvSpPr>
          <p:cNvPr id="80901" name="Rectangle 5"/>
          <p:cNvSpPr>
            <a:spLocks noGrp="1" noChangeArrowheads="1"/>
          </p:cNvSpPr>
          <p:nvPr>
            <p:ph type="body" sz="quarter" idx="3"/>
          </p:nvPr>
        </p:nvSpPr>
        <p:spPr bwMode="auto">
          <a:xfrm>
            <a:off x="925513" y="4410075"/>
            <a:ext cx="5095875" cy="4176713"/>
          </a:xfrm>
          <a:prstGeom prst="rect">
            <a:avLst/>
          </a:prstGeom>
          <a:noFill/>
          <a:ln w="9525">
            <a:noFill/>
            <a:miter lim="800000"/>
            <a:headEnd/>
            <a:tailEnd/>
          </a:ln>
          <a:effectLst/>
        </p:spPr>
        <p:txBody>
          <a:bodyPr vert="horz" wrap="square" lIns="92738" tIns="46368" rIns="92738" bIns="46368"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80902" name="Rectangle 6"/>
          <p:cNvSpPr>
            <a:spLocks noGrp="1" noChangeArrowheads="1"/>
          </p:cNvSpPr>
          <p:nvPr>
            <p:ph type="ftr" sz="quarter" idx="4"/>
          </p:nvPr>
        </p:nvSpPr>
        <p:spPr bwMode="auto">
          <a:xfrm>
            <a:off x="0" y="8820150"/>
            <a:ext cx="3009900" cy="463550"/>
          </a:xfrm>
          <a:prstGeom prst="rect">
            <a:avLst/>
          </a:prstGeom>
          <a:noFill/>
          <a:ln w="9525">
            <a:noFill/>
            <a:miter lim="800000"/>
            <a:headEnd/>
            <a:tailEnd/>
          </a:ln>
          <a:effectLst/>
        </p:spPr>
        <p:txBody>
          <a:bodyPr vert="horz" wrap="square" lIns="92738" tIns="46368" rIns="92738" bIns="46368" numCol="1" anchor="b" anchorCtr="0" compatLnSpc="1">
            <a:prstTxWarp prst="textNoShape">
              <a:avLst/>
            </a:prstTxWarp>
          </a:bodyPr>
          <a:lstStyle>
            <a:lvl1pPr algn="l" defTabSz="925513">
              <a:defRPr sz="1200"/>
            </a:lvl1pPr>
          </a:lstStyle>
          <a:p>
            <a:endParaRPr lang="de-DE"/>
          </a:p>
        </p:txBody>
      </p:sp>
      <p:sp>
        <p:nvSpPr>
          <p:cNvPr id="80903" name="Rectangle 7"/>
          <p:cNvSpPr>
            <a:spLocks noGrp="1" noChangeArrowheads="1"/>
          </p:cNvSpPr>
          <p:nvPr>
            <p:ph type="sldNum" sz="quarter" idx="5"/>
          </p:nvPr>
        </p:nvSpPr>
        <p:spPr bwMode="auto">
          <a:xfrm>
            <a:off x="3937000" y="8820150"/>
            <a:ext cx="3009900" cy="463550"/>
          </a:xfrm>
          <a:prstGeom prst="rect">
            <a:avLst/>
          </a:prstGeom>
          <a:noFill/>
          <a:ln w="9525">
            <a:noFill/>
            <a:miter lim="800000"/>
            <a:headEnd/>
            <a:tailEnd/>
          </a:ln>
          <a:effectLst/>
        </p:spPr>
        <p:txBody>
          <a:bodyPr vert="horz" wrap="square" lIns="92738" tIns="46368" rIns="92738" bIns="46368" numCol="1" anchor="b" anchorCtr="0" compatLnSpc="1">
            <a:prstTxWarp prst="textNoShape">
              <a:avLst/>
            </a:prstTxWarp>
          </a:bodyPr>
          <a:lstStyle>
            <a:lvl1pPr algn="r" defTabSz="925513">
              <a:defRPr sz="1200"/>
            </a:lvl1pPr>
          </a:lstStyle>
          <a:p>
            <a:fld id="{BAF0EFE9-AC31-4411-9E47-88447BAFA1DB}" type="slidenum">
              <a:rPr lang="de-DE"/>
              <a:pPr/>
              <a:t>‹Nr.›</a:t>
            </a:fld>
            <a:endParaRPr 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17F43-9394-4AD9-BE0B-31202A927B56}" type="slidenum">
              <a:rPr lang="de-DE"/>
              <a:pPr/>
              <a:t>2</a:t>
            </a:fld>
            <a:endParaRPr lang="de-DE"/>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r>
              <a:rPr lang="de-DE"/>
              <a:t>F</a:t>
            </a:r>
            <a:r>
              <a:rPr lang="de-DE">
                <a:latin typeface="Times New Roman"/>
              </a:rPr>
              <a:t>ü</a:t>
            </a:r>
            <a:r>
              <a:rPr lang="de-DE"/>
              <a:t>gen Sie eine Karte des Lands ein.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2EFE4-5904-4B85-B93C-4DD627698EFF}" type="slidenum">
              <a:rPr lang="de-DE"/>
              <a:pPr/>
              <a:t>11</a:t>
            </a:fld>
            <a:endParaRPr lang="de-DE"/>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r>
              <a:rPr kumimoji="0" lang="de-DE" sz="2400"/>
              <a:t>Fügen Sie hier ein Bild ein, mit dem ein Brauch oder eine Tradition veranschaulicht wird.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2EFE4-5904-4B85-B93C-4DD627698EFF}" type="slidenum">
              <a:rPr lang="de-DE"/>
              <a:pPr/>
              <a:t>12</a:t>
            </a:fld>
            <a:endParaRPr lang="de-DE"/>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r>
              <a:rPr kumimoji="0" lang="de-DE" sz="2400"/>
              <a:t>Fügen Sie hier ein Bild ein, mit dem ein Brauch oder eine Tradition veranschaulicht wird.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2EFE4-5904-4B85-B93C-4DD627698EFF}" type="slidenum">
              <a:rPr lang="de-DE"/>
              <a:pPr/>
              <a:t>13</a:t>
            </a:fld>
            <a:endParaRPr lang="de-DE"/>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r>
              <a:rPr kumimoji="0" lang="de-DE" sz="2400"/>
              <a:t>Fügen Sie hier ein Bild ein, mit dem ein Brauch oder eine Tradition veranschaulicht wird.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2EFE4-5904-4B85-B93C-4DD627698EFF}" type="slidenum">
              <a:rPr lang="de-DE"/>
              <a:pPr/>
              <a:t>14</a:t>
            </a:fld>
            <a:endParaRPr lang="de-DE"/>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r>
              <a:rPr kumimoji="0" lang="de-DE" sz="2400"/>
              <a:t>Fügen Sie hier ein Bild ein, mit dem ein Brauch oder eine Tradition veranschaulicht wird.</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2EFE4-5904-4B85-B93C-4DD627698EFF}" type="slidenum">
              <a:rPr lang="de-DE"/>
              <a:pPr/>
              <a:t>15</a:t>
            </a:fld>
            <a:endParaRPr lang="de-DE"/>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r>
              <a:rPr kumimoji="0" lang="de-DE" sz="2400"/>
              <a:t>Fügen Sie hier ein Bild ein, mit dem ein Brauch oder eine Tradition veranschaulicht wird.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2EFE4-5904-4B85-B93C-4DD627698EFF}" type="slidenum">
              <a:rPr lang="de-DE"/>
              <a:pPr/>
              <a:t>16</a:t>
            </a:fld>
            <a:endParaRPr lang="de-DE"/>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r>
              <a:rPr kumimoji="0" lang="de-DE" sz="2400"/>
              <a:t>Fügen Sie hier ein Bild ein, mit dem ein Brauch oder eine Tradition veranschaulicht wird.</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5C767A-C418-4010-8C87-1844197C7440}" type="slidenum">
              <a:rPr lang="de-DE"/>
              <a:pPr/>
              <a:t>17</a:t>
            </a:fld>
            <a:endParaRPr lang="de-DE"/>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kumimoji="0" lang="de-DE" sz="2400"/>
              <a:t>Fügen Sie ein Bild von einer Sehenswürdigkeit des Lands ein.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5C767A-C418-4010-8C87-1844197C7440}" type="slidenum">
              <a:rPr lang="de-DE"/>
              <a:pPr/>
              <a:t>18</a:t>
            </a:fld>
            <a:endParaRPr lang="de-DE"/>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kumimoji="0" lang="de-DE" sz="2400"/>
              <a:t>Fügen Sie ein Bild von einer Sehenswürdigkeit des Lands ein.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5C767A-C418-4010-8C87-1844197C7440}" type="slidenum">
              <a:rPr lang="de-DE"/>
              <a:pPr/>
              <a:t>19</a:t>
            </a:fld>
            <a:endParaRPr lang="de-DE"/>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kumimoji="0" lang="de-DE" sz="2400"/>
              <a:t>Fügen Sie ein Bild von einer Sehenswürdigkeit des Lands ein.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5C767A-C418-4010-8C87-1844197C7440}" type="slidenum">
              <a:rPr lang="de-DE"/>
              <a:pPr/>
              <a:t>20</a:t>
            </a:fld>
            <a:endParaRPr lang="de-DE"/>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kumimoji="0" lang="de-DE" sz="2400"/>
              <a:t>Fügen Sie ein Bild von einer Sehenswürdigkeit des Lands ein.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AE47BA-D811-40FF-AD4C-E525A817BB4B}" type="slidenum">
              <a:rPr lang="de-DE"/>
              <a:pPr/>
              <a:t>3</a:t>
            </a:fld>
            <a:endParaRPr lang="de-DE"/>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r>
              <a:rPr lang="de-DE"/>
              <a:t>F</a:t>
            </a:r>
            <a:r>
              <a:rPr lang="de-DE">
                <a:latin typeface="Times New Roman"/>
              </a:rPr>
              <a:t>ü</a:t>
            </a:r>
            <a:r>
              <a:rPr lang="de-DE"/>
              <a:t>gen Sie ein Bild von einem geografischen Merkmal des Lands ein.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5C767A-C418-4010-8C87-1844197C7440}" type="slidenum">
              <a:rPr lang="de-DE"/>
              <a:pPr/>
              <a:t>21</a:t>
            </a:fld>
            <a:endParaRPr lang="de-DE"/>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kumimoji="0" lang="de-DE" sz="2400"/>
              <a:t>Fügen Sie ein Bild von einer Sehenswürdigkeit des Lands ein.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5C767A-C418-4010-8C87-1844197C7440}" type="slidenum">
              <a:rPr lang="de-DE"/>
              <a:pPr/>
              <a:t>22</a:t>
            </a:fld>
            <a:endParaRPr lang="de-DE"/>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kumimoji="0" lang="de-DE" sz="2400"/>
              <a:t>Fügen Sie ein Bild von einer Sehenswürdigkeit des Lands ein.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33703A-5D47-418E-B729-921364F7569D}" type="slidenum">
              <a:rPr lang="de-DE"/>
              <a:pPr/>
              <a:t>4</a:t>
            </a:fld>
            <a:endParaRPr lang="de-DE"/>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r>
              <a:rPr kumimoji="0" lang="de-DE" sz="2400"/>
              <a:t>Fügen Sie ein Bild zu einer Jahreszeit in dem Land ein.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E6BF96-D85D-45CB-8052-5D161C30B77E}" type="slidenum">
              <a:rPr lang="de-DE"/>
              <a:pPr/>
              <a:t>5</a:t>
            </a:fld>
            <a:endParaRPr lang="de-DE"/>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r>
              <a:rPr kumimoji="0" lang="de-DE" sz="2400"/>
              <a:t>Fügen Sie ein Bild eines in dem Land vorkommenden Tiers oder einer Pflanze ein.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A0237C-E82A-4C1E-8D38-0A9C3CE1304A}" type="slidenum">
              <a:rPr lang="de-DE"/>
              <a:pPr/>
              <a:t>6</a:t>
            </a:fld>
            <a:endParaRPr lang="de-DE"/>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r>
              <a:rPr lang="de-DE"/>
              <a:t>F</a:t>
            </a:r>
            <a:r>
              <a:rPr lang="de-DE">
                <a:latin typeface="Times New Roman"/>
              </a:rPr>
              <a:t>ü</a:t>
            </a:r>
            <a:r>
              <a:rPr lang="de-DE"/>
              <a:t>gen Sie der Zeitskala die wichtigsten Ereignisse in der Geschichte des Lands hinzu.</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2EFE4-5904-4B85-B93C-4DD627698EFF}" type="slidenum">
              <a:rPr lang="de-DE"/>
              <a:pPr/>
              <a:t>7</a:t>
            </a:fld>
            <a:endParaRPr lang="de-DE"/>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r>
              <a:rPr kumimoji="0" lang="de-DE" sz="2400"/>
              <a:t>Fügen Sie hier ein Bild ein, mit dem ein Brauch oder eine Tradition veranschaulicht wird.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2EFE4-5904-4B85-B93C-4DD627698EFF}" type="slidenum">
              <a:rPr lang="de-DE"/>
              <a:pPr/>
              <a:t>8</a:t>
            </a:fld>
            <a:endParaRPr lang="de-DE"/>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r>
              <a:rPr kumimoji="0" lang="de-DE" sz="2400"/>
              <a:t>Fügen Sie hier ein Bild ein, mit dem ein Brauch oder eine Tradition veranschaulicht wird.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2EFE4-5904-4B85-B93C-4DD627698EFF}" type="slidenum">
              <a:rPr lang="de-DE"/>
              <a:pPr/>
              <a:t>9</a:t>
            </a:fld>
            <a:endParaRPr lang="de-DE"/>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r>
              <a:rPr kumimoji="0" lang="de-DE" sz="2400"/>
              <a:t>Fügen Sie hier ein Bild ein, mit dem ein Brauch oder eine Tradition veranschaulicht wird.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2EFE4-5904-4B85-B93C-4DD627698EFF}" type="slidenum">
              <a:rPr lang="de-DE"/>
              <a:pPr/>
              <a:t>10</a:t>
            </a:fld>
            <a:endParaRPr lang="de-DE"/>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r>
              <a:rPr kumimoji="0" lang="de-DE" sz="2400"/>
              <a:t>Fügen Sie hier ein Bild ein, mit dem ein Brauch oder eine Tradition veranschaulicht wird.</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3419475" y="1828800"/>
            <a:ext cx="5343525" cy="2362200"/>
          </a:xfrm>
        </p:spPr>
        <p:txBody>
          <a:bodyPr/>
          <a:lstStyle>
            <a:lvl1pPr>
              <a:defRPr/>
            </a:lvl1pPr>
          </a:lstStyle>
          <a:p>
            <a:r>
              <a:rPr lang="de-DE" smtClean="0"/>
              <a:t>Titelmasterformat durch Klicken bearbeiten</a:t>
            </a:r>
            <a:endParaRPr lang="de-DE"/>
          </a:p>
        </p:txBody>
      </p:sp>
      <p:sp>
        <p:nvSpPr>
          <p:cNvPr id="46083" name="Rectangle 3"/>
          <p:cNvSpPr>
            <a:spLocks noGrp="1" noChangeArrowheads="1"/>
          </p:cNvSpPr>
          <p:nvPr>
            <p:ph type="subTitle" idx="1"/>
          </p:nvPr>
        </p:nvSpPr>
        <p:spPr>
          <a:xfrm>
            <a:off x="3816350" y="4184650"/>
            <a:ext cx="4946650" cy="1368425"/>
          </a:xfrm>
        </p:spPr>
        <p:txBody>
          <a:bodyPr/>
          <a:lstStyle>
            <a:lvl1pPr marL="0" indent="0">
              <a:buFontTx/>
              <a:buNone/>
              <a:defRPr sz="1800"/>
            </a:lvl1pPr>
          </a:lstStyle>
          <a:p>
            <a:r>
              <a:rPr lang="de-DE" smtClean="0"/>
              <a:t>Formatvorlage des Untertitelmasters durch Klicken bearbeiten</a:t>
            </a:r>
            <a:endParaRPr lang="de-DE"/>
          </a:p>
        </p:txBody>
      </p:sp>
      <p:sp>
        <p:nvSpPr>
          <p:cNvPr id="46249" name="Rectangle 169"/>
          <p:cNvSpPr>
            <a:spLocks noGrp="1" noChangeArrowheads="1"/>
          </p:cNvSpPr>
          <p:nvPr>
            <p:ph type="dt" sz="half" idx="2"/>
          </p:nvPr>
        </p:nvSpPr>
        <p:spPr>
          <a:xfrm>
            <a:off x="1225550" y="6200775"/>
            <a:ext cx="1905000" cy="457200"/>
          </a:xfrm>
        </p:spPr>
        <p:txBody>
          <a:bodyPr/>
          <a:lstStyle>
            <a:lvl1pPr>
              <a:defRPr/>
            </a:lvl1pPr>
          </a:lstStyle>
          <a:p>
            <a:endParaRPr lang="de-DE"/>
          </a:p>
        </p:txBody>
      </p:sp>
      <p:sp>
        <p:nvSpPr>
          <p:cNvPr id="46250" name="Rectangle 170"/>
          <p:cNvSpPr>
            <a:spLocks noGrp="1" noChangeArrowheads="1"/>
          </p:cNvSpPr>
          <p:nvPr>
            <p:ph type="ftr" sz="quarter" idx="3"/>
          </p:nvPr>
        </p:nvSpPr>
        <p:spPr>
          <a:xfrm>
            <a:off x="3303588" y="6200775"/>
            <a:ext cx="3636962" cy="457200"/>
          </a:xfrm>
        </p:spPr>
        <p:txBody>
          <a:bodyPr/>
          <a:lstStyle>
            <a:lvl1pPr>
              <a:defRPr/>
            </a:lvl1pPr>
          </a:lstStyle>
          <a:p>
            <a:endParaRPr lang="de-DE"/>
          </a:p>
        </p:txBody>
      </p:sp>
      <p:sp>
        <p:nvSpPr>
          <p:cNvPr id="46251" name="Rectangle 171"/>
          <p:cNvSpPr>
            <a:spLocks noGrp="1" noChangeArrowheads="1"/>
          </p:cNvSpPr>
          <p:nvPr>
            <p:ph type="sldNum" sz="quarter" idx="4"/>
          </p:nvPr>
        </p:nvSpPr>
        <p:spPr>
          <a:xfrm>
            <a:off x="7092950" y="6200775"/>
            <a:ext cx="1905000" cy="457200"/>
          </a:xfrm>
        </p:spPr>
        <p:txBody>
          <a:bodyPr/>
          <a:lstStyle>
            <a:lvl1pPr>
              <a:defRPr/>
            </a:lvl1pPr>
          </a:lstStyle>
          <a:p>
            <a:fld id="{A8E43AEE-274F-4BA4-9677-811AB7913399}" type="slidenum">
              <a:rPr lang="de-DE"/>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5A39C0B4-EB07-4975-B469-D2C296B1813F}" type="slidenum">
              <a:rPr lang="de-DE"/>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23075" y="225425"/>
            <a:ext cx="1925638" cy="59753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042988" y="225425"/>
            <a:ext cx="5627687" cy="59753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D9B04685-C177-4EA6-9969-DD2ADC25D72B}" type="slidenum">
              <a:rPr lang="de-DE"/>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el, Text und ClipArt">
    <p:spTree>
      <p:nvGrpSpPr>
        <p:cNvPr id="1" name=""/>
        <p:cNvGrpSpPr/>
        <p:nvPr/>
      </p:nvGrpSpPr>
      <p:grpSpPr>
        <a:xfrm>
          <a:off x="0" y="0"/>
          <a:ext cx="0" cy="0"/>
          <a:chOff x="0" y="0"/>
          <a:chExt cx="0" cy="0"/>
        </a:xfrm>
      </p:grpSpPr>
      <p:sp>
        <p:nvSpPr>
          <p:cNvPr id="2" name="Titel 1"/>
          <p:cNvSpPr>
            <a:spLocks noGrp="1"/>
          </p:cNvSpPr>
          <p:nvPr>
            <p:ph type="title"/>
          </p:nvPr>
        </p:nvSpPr>
        <p:spPr>
          <a:xfrm>
            <a:off x="1042988" y="225425"/>
            <a:ext cx="7705725" cy="8636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1042988" y="1304925"/>
            <a:ext cx="3776662" cy="489585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ClipArt-Platzhalter 3"/>
          <p:cNvSpPr>
            <a:spLocks noGrp="1"/>
          </p:cNvSpPr>
          <p:nvPr>
            <p:ph type="clipArt" sz="half" idx="2"/>
          </p:nvPr>
        </p:nvSpPr>
        <p:spPr>
          <a:xfrm>
            <a:off x="4972050" y="1304925"/>
            <a:ext cx="3776663" cy="4895850"/>
          </a:xfrm>
        </p:spPr>
        <p:txBody>
          <a:bodyPr/>
          <a:lstStyle/>
          <a:p>
            <a:r>
              <a:rPr lang="de-DE" smtClean="0"/>
              <a:t>ClipArt durch Klicken auf Symbol hinzufügen</a:t>
            </a:r>
            <a:endParaRPr lang="de-DE"/>
          </a:p>
        </p:txBody>
      </p:sp>
      <p:sp>
        <p:nvSpPr>
          <p:cNvPr id="5" name="Datumsplatzhalter 4"/>
          <p:cNvSpPr>
            <a:spLocks noGrp="1"/>
          </p:cNvSpPr>
          <p:nvPr>
            <p:ph type="dt" sz="half" idx="10"/>
          </p:nvPr>
        </p:nvSpPr>
        <p:spPr>
          <a:xfrm>
            <a:off x="1042988" y="6308725"/>
            <a:ext cx="1838325" cy="349250"/>
          </a:xfrm>
        </p:spPr>
        <p:txBody>
          <a:bodyPr/>
          <a:lstStyle>
            <a:lvl1pPr>
              <a:defRPr/>
            </a:lvl1pPr>
          </a:lstStyle>
          <a:p>
            <a:endParaRPr lang="de-DE"/>
          </a:p>
        </p:txBody>
      </p:sp>
      <p:sp>
        <p:nvSpPr>
          <p:cNvPr id="6" name="Fußzeilenplatzhalter 5"/>
          <p:cNvSpPr>
            <a:spLocks noGrp="1"/>
          </p:cNvSpPr>
          <p:nvPr>
            <p:ph type="ftr" sz="quarter" idx="11"/>
          </p:nvPr>
        </p:nvSpPr>
        <p:spPr>
          <a:xfrm>
            <a:off x="3054350" y="6308725"/>
            <a:ext cx="3636963" cy="349250"/>
          </a:xfrm>
        </p:spPr>
        <p:txBody>
          <a:bodyPr/>
          <a:lstStyle>
            <a:lvl1pPr>
              <a:defRPr/>
            </a:lvl1pPr>
          </a:lstStyle>
          <a:p>
            <a:endParaRPr lang="de-DE"/>
          </a:p>
        </p:txBody>
      </p:sp>
      <p:sp>
        <p:nvSpPr>
          <p:cNvPr id="7" name="Foliennummernplatzhalter 6"/>
          <p:cNvSpPr>
            <a:spLocks noGrp="1"/>
          </p:cNvSpPr>
          <p:nvPr>
            <p:ph type="sldNum" sz="quarter" idx="12"/>
          </p:nvPr>
        </p:nvSpPr>
        <p:spPr>
          <a:xfrm>
            <a:off x="6843713" y="6308725"/>
            <a:ext cx="1905000" cy="349250"/>
          </a:xfrm>
        </p:spPr>
        <p:txBody>
          <a:bodyPr/>
          <a:lstStyle>
            <a:lvl1pPr>
              <a:defRPr/>
            </a:lvl1pPr>
          </a:lstStyle>
          <a:p>
            <a:fld id="{72DD2650-D453-4049-80B6-8A7BB91D3EC6}" type="slidenum">
              <a:rPr lang="de-DE"/>
              <a:pPr/>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el und Text über Inhalt">
    <p:spTree>
      <p:nvGrpSpPr>
        <p:cNvPr id="1" name=""/>
        <p:cNvGrpSpPr/>
        <p:nvPr/>
      </p:nvGrpSpPr>
      <p:grpSpPr>
        <a:xfrm>
          <a:off x="0" y="0"/>
          <a:ext cx="0" cy="0"/>
          <a:chOff x="0" y="0"/>
          <a:chExt cx="0" cy="0"/>
        </a:xfrm>
      </p:grpSpPr>
      <p:sp>
        <p:nvSpPr>
          <p:cNvPr id="2" name="Titel 1"/>
          <p:cNvSpPr>
            <a:spLocks noGrp="1"/>
          </p:cNvSpPr>
          <p:nvPr>
            <p:ph type="title"/>
          </p:nvPr>
        </p:nvSpPr>
        <p:spPr>
          <a:xfrm>
            <a:off x="1042988" y="225425"/>
            <a:ext cx="7705725" cy="8636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1042988" y="1304925"/>
            <a:ext cx="7705725" cy="237172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1042988" y="3829050"/>
            <a:ext cx="7705725" cy="237172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1042988" y="6308725"/>
            <a:ext cx="1838325" cy="349250"/>
          </a:xfrm>
        </p:spPr>
        <p:txBody>
          <a:bodyPr/>
          <a:lstStyle>
            <a:lvl1pPr>
              <a:defRPr/>
            </a:lvl1pPr>
          </a:lstStyle>
          <a:p>
            <a:endParaRPr lang="de-DE"/>
          </a:p>
        </p:txBody>
      </p:sp>
      <p:sp>
        <p:nvSpPr>
          <p:cNvPr id="6" name="Fußzeilenplatzhalter 5"/>
          <p:cNvSpPr>
            <a:spLocks noGrp="1"/>
          </p:cNvSpPr>
          <p:nvPr>
            <p:ph type="ftr" sz="quarter" idx="11"/>
          </p:nvPr>
        </p:nvSpPr>
        <p:spPr>
          <a:xfrm>
            <a:off x="3054350" y="6308725"/>
            <a:ext cx="3636963" cy="349250"/>
          </a:xfrm>
        </p:spPr>
        <p:txBody>
          <a:bodyPr/>
          <a:lstStyle>
            <a:lvl1pPr>
              <a:defRPr/>
            </a:lvl1pPr>
          </a:lstStyle>
          <a:p>
            <a:endParaRPr lang="de-DE"/>
          </a:p>
        </p:txBody>
      </p:sp>
      <p:sp>
        <p:nvSpPr>
          <p:cNvPr id="7" name="Foliennummernplatzhalter 6"/>
          <p:cNvSpPr>
            <a:spLocks noGrp="1"/>
          </p:cNvSpPr>
          <p:nvPr>
            <p:ph type="sldNum" sz="quarter" idx="12"/>
          </p:nvPr>
        </p:nvSpPr>
        <p:spPr>
          <a:xfrm>
            <a:off x="6843713" y="6308725"/>
            <a:ext cx="1905000" cy="349250"/>
          </a:xfrm>
        </p:spPr>
        <p:txBody>
          <a:bodyPr/>
          <a:lstStyle>
            <a:lvl1pPr>
              <a:defRPr/>
            </a:lvl1pPr>
          </a:lstStyle>
          <a:p>
            <a:fld id="{A07A739C-1849-4692-89F4-D00F191EB9A8}" type="slidenum">
              <a:rPr lang="de-DE"/>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7F8D1319-3AB8-45ED-89AB-327F821E5449}" type="slidenum">
              <a:rPr lang="de-DE"/>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B566B13E-C0F4-48BC-B64F-F0A77C8EAF3E}" type="slidenum">
              <a:rPr lang="de-DE"/>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042988" y="1304925"/>
            <a:ext cx="3776662"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972050" y="1304925"/>
            <a:ext cx="3776663"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348CEDB7-26A8-4587-B3A8-B9964DB81383}" type="slidenum">
              <a:rPr lang="de-DE"/>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de-DE"/>
          </a:p>
        </p:txBody>
      </p:sp>
      <p:sp>
        <p:nvSpPr>
          <p:cNvPr id="8" name="Fußzeilenplatzhalter 7"/>
          <p:cNvSpPr>
            <a:spLocks noGrp="1"/>
          </p:cNvSpPr>
          <p:nvPr>
            <p:ph type="ftr" sz="quarter" idx="11"/>
          </p:nvPr>
        </p:nvSpPr>
        <p:spPr/>
        <p:txBody>
          <a:bodyPr/>
          <a:lstStyle>
            <a:lvl1pPr>
              <a:defRPr/>
            </a:lvl1pPr>
          </a:lstStyle>
          <a:p>
            <a:endParaRPr lang="de-DE"/>
          </a:p>
        </p:txBody>
      </p:sp>
      <p:sp>
        <p:nvSpPr>
          <p:cNvPr id="9" name="Foliennummernplatzhalter 8"/>
          <p:cNvSpPr>
            <a:spLocks noGrp="1"/>
          </p:cNvSpPr>
          <p:nvPr>
            <p:ph type="sldNum" sz="quarter" idx="12"/>
          </p:nvPr>
        </p:nvSpPr>
        <p:spPr/>
        <p:txBody>
          <a:bodyPr/>
          <a:lstStyle>
            <a:lvl1pPr>
              <a:defRPr/>
            </a:lvl1pPr>
          </a:lstStyle>
          <a:p>
            <a:fld id="{7D99FEDF-0810-421B-8DA8-007FD38E8148}" type="slidenum">
              <a:rPr lang="de-DE"/>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de-DE"/>
          </a:p>
        </p:txBody>
      </p:sp>
      <p:sp>
        <p:nvSpPr>
          <p:cNvPr id="4" name="Fußzeilenplatzhalter 3"/>
          <p:cNvSpPr>
            <a:spLocks noGrp="1"/>
          </p:cNvSpPr>
          <p:nvPr>
            <p:ph type="ftr" sz="quarter" idx="11"/>
          </p:nvPr>
        </p:nvSpPr>
        <p:spPr/>
        <p:txBody>
          <a:bodyPr/>
          <a:lstStyle>
            <a:lvl1pPr>
              <a:defRPr/>
            </a:lvl1pPr>
          </a:lstStyle>
          <a:p>
            <a:endParaRPr lang="de-DE"/>
          </a:p>
        </p:txBody>
      </p:sp>
      <p:sp>
        <p:nvSpPr>
          <p:cNvPr id="5" name="Foliennummernplatzhalter 4"/>
          <p:cNvSpPr>
            <a:spLocks noGrp="1"/>
          </p:cNvSpPr>
          <p:nvPr>
            <p:ph type="sldNum" sz="quarter" idx="12"/>
          </p:nvPr>
        </p:nvSpPr>
        <p:spPr/>
        <p:txBody>
          <a:bodyPr/>
          <a:lstStyle>
            <a:lvl1pPr>
              <a:defRPr/>
            </a:lvl1pPr>
          </a:lstStyle>
          <a:p>
            <a:fld id="{7A2C16CB-1D60-486E-9262-B6E76E84E67A}" type="slidenum">
              <a:rPr lang="de-DE"/>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p>
        </p:txBody>
      </p:sp>
      <p:sp>
        <p:nvSpPr>
          <p:cNvPr id="3" name="Fußzeilenplatzhalter 2"/>
          <p:cNvSpPr>
            <a:spLocks noGrp="1"/>
          </p:cNvSpPr>
          <p:nvPr>
            <p:ph type="ftr" sz="quarter" idx="11"/>
          </p:nvPr>
        </p:nvSpPr>
        <p:spPr/>
        <p:txBody>
          <a:bodyPr/>
          <a:lstStyle>
            <a:lvl1pPr>
              <a:defRPr/>
            </a:lvl1pPr>
          </a:lstStyle>
          <a:p>
            <a:endParaRPr lang="de-DE"/>
          </a:p>
        </p:txBody>
      </p:sp>
      <p:sp>
        <p:nvSpPr>
          <p:cNvPr id="4" name="Foliennummernplatzhalter 3"/>
          <p:cNvSpPr>
            <a:spLocks noGrp="1"/>
          </p:cNvSpPr>
          <p:nvPr>
            <p:ph type="sldNum" sz="quarter" idx="12"/>
          </p:nvPr>
        </p:nvSpPr>
        <p:spPr/>
        <p:txBody>
          <a:bodyPr/>
          <a:lstStyle>
            <a:lvl1pPr>
              <a:defRPr/>
            </a:lvl1pPr>
          </a:lstStyle>
          <a:p>
            <a:fld id="{D938B9A4-7A8C-4327-ACAA-0C097E54CBDC}" type="slidenum">
              <a:rPr lang="de-DE"/>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8097F253-742F-46B3-BCA5-3D9FCEBFA6D6}" type="slidenum">
              <a:rPr lang="de-DE"/>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6E27C9E8-926E-42F4-85E2-E764C444CD76}" type="slidenum">
              <a:rPr lang="de-DE"/>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1042988" y="225425"/>
            <a:ext cx="7705725" cy="863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de-DE" smtClean="0"/>
              <a:t>Titelmasterformat durch Klicken bearbeiten</a:t>
            </a:r>
          </a:p>
        </p:txBody>
      </p:sp>
      <p:sp>
        <p:nvSpPr>
          <p:cNvPr id="22531" name="Rectangle 3"/>
          <p:cNvSpPr>
            <a:spLocks noGrp="1" noChangeArrowheads="1"/>
          </p:cNvSpPr>
          <p:nvPr>
            <p:ph type="body" idx="1"/>
          </p:nvPr>
        </p:nvSpPr>
        <p:spPr bwMode="auto">
          <a:xfrm>
            <a:off x="1042988" y="1304925"/>
            <a:ext cx="7705725" cy="4895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22532" name="Rectangle 4"/>
          <p:cNvSpPr>
            <a:spLocks noGrp="1" noChangeArrowheads="1"/>
          </p:cNvSpPr>
          <p:nvPr>
            <p:ph type="dt" sz="half" idx="2"/>
          </p:nvPr>
        </p:nvSpPr>
        <p:spPr bwMode="auto">
          <a:xfrm>
            <a:off x="1042988" y="6308725"/>
            <a:ext cx="1838325"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000">
                <a:latin typeface="+mn-lt"/>
              </a:defRPr>
            </a:lvl1pPr>
          </a:lstStyle>
          <a:p>
            <a:endParaRPr lang="de-DE"/>
          </a:p>
        </p:txBody>
      </p:sp>
      <p:sp>
        <p:nvSpPr>
          <p:cNvPr id="22533" name="Rectangle 5"/>
          <p:cNvSpPr>
            <a:spLocks noGrp="1" noChangeArrowheads="1"/>
          </p:cNvSpPr>
          <p:nvPr>
            <p:ph type="ftr" sz="quarter" idx="3"/>
          </p:nvPr>
        </p:nvSpPr>
        <p:spPr bwMode="auto">
          <a:xfrm>
            <a:off x="3054350" y="6308725"/>
            <a:ext cx="3636963"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atin typeface="+mn-lt"/>
              </a:defRPr>
            </a:lvl1pPr>
          </a:lstStyle>
          <a:p>
            <a:endParaRPr lang="de-DE"/>
          </a:p>
        </p:txBody>
      </p:sp>
      <p:sp>
        <p:nvSpPr>
          <p:cNvPr id="22534" name="Rectangle 6"/>
          <p:cNvSpPr>
            <a:spLocks noGrp="1" noChangeArrowheads="1"/>
          </p:cNvSpPr>
          <p:nvPr>
            <p:ph type="sldNum" sz="quarter" idx="4"/>
          </p:nvPr>
        </p:nvSpPr>
        <p:spPr bwMode="auto">
          <a:xfrm>
            <a:off x="6843713" y="6308725"/>
            <a:ext cx="1905000"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atin typeface="+mn-lt"/>
              </a:defRPr>
            </a:lvl1pPr>
          </a:lstStyle>
          <a:p>
            <a:fld id="{F532BC4F-2028-4534-BB8A-084707C68065}" type="slidenum">
              <a:rPr lang="de-DE"/>
              <a:pPr/>
              <a:t>‹Nr.›</a:t>
            </a:fld>
            <a:endParaRPr lang="de-DE"/>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2pPr>
      <a:lvl3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3pPr>
      <a:lvl4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4pPr>
      <a:lvl5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5pPr>
      <a:lvl6pPr marL="4572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6pPr>
      <a:lvl7pPr marL="9144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7pPr>
      <a:lvl8pPr marL="13716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8pPr>
      <a:lvl9pPr marL="18288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0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16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16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audio" Target="file:///C:\Users\Phunker\Documents\uni\Sinner\sound%20samples\welsh.wma" TargetMode="Externa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audio" Target="file:///C:\Users\Phunker\Documents\uni\Sinner\sound%20samples\Brummi%20Midlands.wma" TargetMode="Externa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audio" Target="file:///C:\Users\Phunker\Documents\uni\Sinner\sound%20samples\Scouse.wma" TargetMode="Externa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audio" Target="file:///C:\Users\Phunker\Documents\uni\Sinner\sound%20samples\Manchester.wma" TargetMode="Externa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audio" Target="file:///C:\Users\Phunker\Documents\uni\Sinner\sound%20samples\Geordie.wma" TargetMode="Externa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audio" Target="file:///C:\Users\Phunker\Documents\uni\Sinner\sound%20samples\London.wma" TargetMode="Externa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audio" Target="file:///C:\Users\Phunker\Documents\uni\Sinner\sound%20samples\Cockney_Rhyming_Slang-_MSU_FILM_IN_BRITAIN.mp3" TargetMode="Externa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audio" Target="file:///C:\Users\Phunker\Documents\uni\Sinner\sound%20samples\north%20yorkshire.wma" TargetMode="Externa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audio" Target="file:///C:\Users\Phunker\Documents\uni\Sinner\sound%20samples\Essex.wma" TargetMode="Externa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audio" Target="file:///C:\Users\Phunker\Documents\uni\Sinner\sound%20samples\West%20Country.wma"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Grp="1" noChangeArrowheads="1"/>
          </p:cNvSpPr>
          <p:nvPr>
            <p:ph type="ctrTitle"/>
          </p:nvPr>
        </p:nvSpPr>
        <p:spPr/>
        <p:txBody>
          <a:bodyPr/>
          <a:lstStyle/>
          <a:p>
            <a:r>
              <a:rPr lang="de-DE" dirty="0" smtClean="0"/>
              <a:t>Diastratische und Diatopische Varietäten in England</a:t>
            </a:r>
            <a:endParaRPr lang="de-DE" dirty="0"/>
          </a:p>
        </p:txBody>
      </p:sp>
      <p:sp>
        <p:nvSpPr>
          <p:cNvPr id="67589" name="Rectangle 5"/>
          <p:cNvSpPr>
            <a:spLocks noGrp="1" noChangeArrowheads="1"/>
          </p:cNvSpPr>
          <p:nvPr>
            <p:ph type="subTitle" idx="1"/>
          </p:nvPr>
        </p:nvSpPr>
        <p:spPr/>
        <p:txBody>
          <a:bodyPr/>
          <a:lstStyle/>
          <a:p>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4" name="Rectangle 1032"/>
          <p:cNvSpPr>
            <a:spLocks noGrp="1" noChangeArrowheads="1"/>
          </p:cNvSpPr>
          <p:nvPr>
            <p:ph type="title"/>
          </p:nvPr>
        </p:nvSpPr>
        <p:spPr/>
        <p:txBody>
          <a:bodyPr/>
          <a:lstStyle/>
          <a:p>
            <a:r>
              <a:rPr lang="de-DE" dirty="0" err="1" smtClean="0"/>
              <a:t>Welsh</a:t>
            </a:r>
            <a:r>
              <a:rPr lang="de-DE" dirty="0" smtClean="0"/>
              <a:t> (Nahe der </a:t>
            </a:r>
            <a:r>
              <a:rPr lang="de-DE" dirty="0"/>
              <a:t>s</a:t>
            </a:r>
            <a:r>
              <a:rPr lang="de-DE" dirty="0" smtClean="0"/>
              <a:t>üdlichen Grenze)</a:t>
            </a:r>
            <a:endParaRPr lang="de-DE" dirty="0"/>
          </a:p>
        </p:txBody>
      </p:sp>
      <p:sp>
        <p:nvSpPr>
          <p:cNvPr id="70661" name="Text Box 1029"/>
          <p:cNvSpPr txBox="1">
            <a:spLocks noChangeArrowheads="1"/>
          </p:cNvSpPr>
          <p:nvPr/>
        </p:nvSpPr>
        <p:spPr bwMode="auto">
          <a:xfrm>
            <a:off x="5867400" y="3048000"/>
            <a:ext cx="1981200" cy="457200"/>
          </a:xfrm>
          <a:prstGeom prst="rect">
            <a:avLst/>
          </a:prstGeom>
          <a:noFill/>
          <a:ln w="9525">
            <a:noFill/>
            <a:miter lim="800000"/>
            <a:headEnd/>
            <a:tailEnd/>
          </a:ln>
          <a:effectLst/>
        </p:spPr>
        <p:txBody>
          <a:bodyPr>
            <a:spAutoFit/>
          </a:bodyPr>
          <a:lstStyle/>
          <a:p>
            <a:pPr>
              <a:spcBef>
                <a:spcPct val="50000"/>
              </a:spcBef>
            </a:pPr>
            <a:endParaRPr lang="de-DE">
              <a:latin typeface="Tahoma" pitchFamily="34" charset="0"/>
            </a:endParaRPr>
          </a:p>
          <a:p>
            <a:pPr algn="l"/>
            <a:endParaRPr lang="de-DE">
              <a:latin typeface="Tahoma" pitchFamily="34" charset="0"/>
            </a:endParaRPr>
          </a:p>
        </p:txBody>
      </p:sp>
      <p:sp>
        <p:nvSpPr>
          <p:cNvPr id="70666" name="Rectangle 1034"/>
          <p:cNvSpPr>
            <a:spLocks noGrp="1" noChangeArrowheads="1"/>
          </p:cNvSpPr>
          <p:nvPr>
            <p:ph type="body" sz="half" idx="1"/>
          </p:nvPr>
        </p:nvSpPr>
        <p:spPr>
          <a:xfrm>
            <a:off x="1115616" y="1772816"/>
            <a:ext cx="7561460" cy="4427959"/>
          </a:xfrm>
        </p:spPr>
        <p:txBody>
          <a:bodyPr/>
          <a:lstStyle/>
          <a:p>
            <a:pPr>
              <a:buNone/>
            </a:pPr>
            <a:endParaRPr lang="en-US" sz="2000" i="1" dirty="0" smtClean="0"/>
          </a:p>
          <a:p>
            <a:r>
              <a:rPr lang="de-DE" sz="2000" i="1" dirty="0" err="1">
                <a:solidFill>
                  <a:schemeClr val="tx1"/>
                </a:solidFill>
                <a:latin typeface="+mn-lt"/>
                <a:ea typeface="+mn-ea"/>
                <a:cs typeface="+mn-cs"/>
              </a:rPr>
              <a:t>grandfer</a:t>
            </a:r>
            <a:r>
              <a:rPr lang="de-DE" sz="2000" i="1" dirty="0">
                <a:solidFill>
                  <a:schemeClr val="tx1"/>
                </a:solidFill>
                <a:latin typeface="+mn-lt"/>
                <a:ea typeface="+mn-ea"/>
                <a:cs typeface="+mn-cs"/>
              </a:rPr>
              <a:t> = </a:t>
            </a:r>
            <a:r>
              <a:rPr lang="de-DE" sz="2000" i="1" dirty="0" err="1" smtClean="0">
                <a:solidFill>
                  <a:schemeClr val="tx1"/>
                </a:solidFill>
                <a:latin typeface="+mn-lt"/>
                <a:ea typeface="+mn-ea"/>
                <a:cs typeface="+mn-cs"/>
              </a:rPr>
              <a:t>grandfather</a:t>
            </a:r>
            <a:endParaRPr lang="de-DE" sz="2000" i="1" dirty="0" smtClean="0">
              <a:solidFill>
                <a:schemeClr val="tx1"/>
              </a:solidFill>
              <a:latin typeface="+mn-lt"/>
              <a:ea typeface="+mn-ea"/>
              <a:cs typeface="+mn-cs"/>
            </a:endParaRPr>
          </a:p>
          <a:p>
            <a:r>
              <a:rPr lang="de-DE" sz="2000" dirty="0">
                <a:solidFill>
                  <a:schemeClr val="tx1"/>
                </a:solidFill>
                <a:latin typeface="+mn-lt"/>
                <a:ea typeface="+mn-ea"/>
                <a:cs typeface="+mn-cs"/>
              </a:rPr>
              <a:t>PRICE [</a:t>
            </a:r>
            <a:r>
              <a:rPr lang="de-DE" sz="2000" dirty="0" err="1">
                <a:solidFill>
                  <a:schemeClr val="tx1"/>
                </a:solidFill>
                <a:latin typeface="+mn-lt"/>
                <a:ea typeface="+mn-ea"/>
                <a:cs typeface="+mn-cs"/>
              </a:rPr>
              <a:t>aI</a:t>
            </a:r>
            <a:r>
              <a:rPr lang="de-DE" sz="2000" dirty="0">
                <a:solidFill>
                  <a:schemeClr val="tx1"/>
                </a:solidFill>
                <a:latin typeface="+mn-lt"/>
                <a:ea typeface="+mn-ea"/>
                <a:cs typeface="+mn-cs"/>
              </a:rPr>
              <a:t> ~ @I]; FACE [e: &gt; </a:t>
            </a:r>
            <a:r>
              <a:rPr lang="de-DE" sz="2000" dirty="0" err="1">
                <a:solidFill>
                  <a:schemeClr val="tx1"/>
                </a:solidFill>
                <a:latin typeface="+mn-lt"/>
                <a:ea typeface="+mn-ea"/>
                <a:cs typeface="+mn-cs"/>
              </a:rPr>
              <a:t>eI</a:t>
            </a:r>
            <a:r>
              <a:rPr lang="de-DE" sz="2000" dirty="0">
                <a:solidFill>
                  <a:schemeClr val="tx1"/>
                </a:solidFill>
                <a:latin typeface="+mn-lt"/>
                <a:ea typeface="+mn-ea"/>
                <a:cs typeface="+mn-cs"/>
              </a:rPr>
              <a:t>]; GOAT [o:]; LOT [Q ~ A]; STRUT [@]; BATH [a: ~ A:]</a:t>
            </a:r>
          </a:p>
          <a:p>
            <a:r>
              <a:rPr lang="en-US" sz="2000" i="1" dirty="0" smtClean="0">
                <a:solidFill>
                  <a:schemeClr val="tx1"/>
                </a:solidFill>
                <a:latin typeface="+mn-lt"/>
                <a:ea typeface="+mn-ea"/>
                <a:cs typeface="+mn-cs"/>
              </a:rPr>
              <a:t>one </a:t>
            </a:r>
            <a:r>
              <a:rPr lang="en-US" sz="2000" i="1" dirty="0">
                <a:solidFill>
                  <a:schemeClr val="tx1"/>
                </a:solidFill>
                <a:latin typeface="+mn-lt"/>
                <a:ea typeface="+mn-ea"/>
                <a:cs typeface="+mn-cs"/>
              </a:rPr>
              <a:t>[</a:t>
            </a:r>
            <a:r>
              <a:rPr lang="en-US" sz="2000" i="1" dirty="0" err="1">
                <a:solidFill>
                  <a:schemeClr val="tx1"/>
                </a:solidFill>
                <a:latin typeface="+mn-lt"/>
                <a:ea typeface="+mn-ea"/>
                <a:cs typeface="+mn-cs"/>
              </a:rPr>
              <a:t>w@n</a:t>
            </a:r>
            <a:r>
              <a:rPr lang="en-US" sz="2000" i="1" dirty="0">
                <a:solidFill>
                  <a:schemeClr val="tx1"/>
                </a:solidFill>
                <a:latin typeface="+mn-lt"/>
                <a:ea typeface="+mn-ea"/>
                <a:cs typeface="+mn-cs"/>
              </a:rPr>
              <a:t> ~ </a:t>
            </a:r>
            <a:r>
              <a:rPr lang="en-US" sz="2000" i="1" dirty="0" err="1">
                <a:solidFill>
                  <a:schemeClr val="tx1"/>
                </a:solidFill>
                <a:latin typeface="+mn-lt"/>
                <a:ea typeface="+mn-ea"/>
                <a:cs typeface="+mn-cs"/>
              </a:rPr>
              <a:t>wOn</a:t>
            </a:r>
            <a:r>
              <a:rPr lang="en-US" sz="2000" i="1" dirty="0">
                <a:solidFill>
                  <a:schemeClr val="tx1"/>
                </a:solidFill>
                <a:latin typeface="+mn-lt"/>
                <a:ea typeface="+mn-ea"/>
                <a:cs typeface="+mn-cs"/>
              </a:rPr>
              <a:t>], colliery [</a:t>
            </a:r>
            <a:r>
              <a:rPr lang="en-US" sz="2000" i="1" dirty="0" err="1">
                <a:solidFill>
                  <a:schemeClr val="tx1"/>
                </a:solidFill>
                <a:latin typeface="+mn-lt"/>
                <a:ea typeface="+mn-ea"/>
                <a:cs typeface="+mn-cs"/>
              </a:rPr>
              <a:t>kQl@r</a:t>
            </a:r>
            <a:r>
              <a:rPr lang="en-US" sz="2000" i="1" dirty="0">
                <a:solidFill>
                  <a:schemeClr val="tx1"/>
                </a:solidFill>
                <a:latin typeface="+mn-lt"/>
                <a:ea typeface="+mn-ea"/>
                <a:cs typeface="+mn-cs"/>
              </a:rPr>
              <a:t>/</a:t>
            </a:r>
            <a:r>
              <a:rPr lang="en-US" sz="2000" i="1" dirty="0" err="1">
                <a:solidFill>
                  <a:schemeClr val="tx1"/>
                </a:solidFill>
                <a:latin typeface="+mn-lt"/>
                <a:ea typeface="+mn-ea"/>
                <a:cs typeface="+mn-cs"/>
              </a:rPr>
              <a:t>i</a:t>
            </a:r>
            <a:r>
              <a:rPr lang="en-US" sz="2000" i="1" dirty="0">
                <a:solidFill>
                  <a:schemeClr val="tx1"/>
                </a:solidFill>
                <a:latin typeface="+mn-lt"/>
                <a:ea typeface="+mn-ea"/>
                <a:cs typeface="+mn-cs"/>
              </a:rPr>
              <a:t>], because [</a:t>
            </a:r>
            <a:r>
              <a:rPr lang="en-US" sz="2000" i="1" dirty="0" err="1">
                <a:solidFill>
                  <a:schemeClr val="tx1"/>
                </a:solidFill>
                <a:latin typeface="+mn-lt"/>
                <a:ea typeface="+mn-ea"/>
                <a:cs typeface="+mn-cs"/>
              </a:rPr>
              <a:t>bIkOz</a:t>
            </a:r>
            <a:r>
              <a:rPr lang="en-US" sz="2000" i="1" dirty="0">
                <a:solidFill>
                  <a:schemeClr val="tx1"/>
                </a:solidFill>
                <a:latin typeface="+mn-lt"/>
                <a:ea typeface="+mn-ea"/>
                <a:cs typeface="+mn-cs"/>
              </a:rPr>
              <a:t>], actually [</a:t>
            </a:r>
            <a:r>
              <a:rPr lang="en-US" sz="2000" i="1" dirty="0" err="1">
                <a:solidFill>
                  <a:schemeClr val="tx1"/>
                </a:solidFill>
                <a:latin typeface="+mn-lt"/>
                <a:ea typeface="+mn-ea"/>
                <a:cs typeface="+mn-cs"/>
              </a:rPr>
              <a:t>akSuli</a:t>
            </a:r>
            <a:r>
              <a:rPr lang="en-US" sz="2000" i="1" dirty="0">
                <a:solidFill>
                  <a:schemeClr val="tx1"/>
                </a:solidFill>
                <a:latin typeface="+mn-lt"/>
                <a:ea typeface="+mn-ea"/>
                <a:cs typeface="+mn-cs"/>
              </a:rPr>
              <a:t>], years [j@:z</a:t>
            </a:r>
            <a:r>
              <a:rPr lang="en-US" sz="2000" i="1" dirty="0" smtClean="0">
                <a:solidFill>
                  <a:schemeClr val="tx1"/>
                </a:solidFill>
                <a:latin typeface="+mn-lt"/>
                <a:ea typeface="+mn-ea"/>
                <a:cs typeface="+mn-cs"/>
              </a:rPr>
              <a:t>] </a:t>
            </a:r>
            <a:endParaRPr lang="de-DE" sz="2000" i="1" dirty="0" smtClean="0">
              <a:solidFill>
                <a:schemeClr val="tx1"/>
              </a:solidFill>
              <a:latin typeface="+mn-lt"/>
              <a:ea typeface="+mn-ea"/>
              <a:cs typeface="+mn-cs"/>
            </a:endParaRPr>
          </a:p>
        </p:txBody>
      </p:sp>
      <p:sp>
        <p:nvSpPr>
          <p:cNvPr id="9" name="Textfeld 8"/>
          <p:cNvSpPr txBox="1"/>
          <p:nvPr/>
        </p:nvSpPr>
        <p:spPr>
          <a:xfrm>
            <a:off x="1187624" y="1268760"/>
            <a:ext cx="7740352" cy="461665"/>
          </a:xfrm>
          <a:prstGeom prst="rect">
            <a:avLst/>
          </a:prstGeom>
          <a:noFill/>
        </p:spPr>
        <p:txBody>
          <a:bodyPr wrap="square" rtlCol="0">
            <a:spAutoFit/>
          </a:bodyPr>
          <a:lstStyle/>
          <a:p>
            <a:r>
              <a:rPr lang="de-DE" u="sng" dirty="0" smtClean="0"/>
              <a:t>Ernest beschreibt seinen ersten Tag im Kohlebergwerk 1999</a:t>
            </a:r>
            <a:endParaRPr lang="de-DE" u="sng" dirty="0"/>
          </a:p>
        </p:txBody>
      </p:sp>
      <p:pic>
        <p:nvPicPr>
          <p:cNvPr id="7" name="welsh.wma">
            <a:hlinkClick r:id="" action="ppaction://media"/>
          </p:cNvPr>
          <p:cNvPicPr>
            <a:picLocks noRot="1" noChangeAspect="1"/>
          </p:cNvPicPr>
          <p:nvPr>
            <a:audioFile r:link="rId1"/>
          </p:nvPr>
        </p:nvPicPr>
        <p:blipFill>
          <a:blip r:embed="rId4" cstate="print"/>
          <a:stretch>
            <a:fillRect/>
          </a:stretch>
        </p:blipFill>
        <p:spPr>
          <a:xfrm>
            <a:off x="1115616" y="1340768"/>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4" name="Rectangle 1032"/>
          <p:cNvSpPr>
            <a:spLocks noGrp="1" noChangeArrowheads="1"/>
          </p:cNvSpPr>
          <p:nvPr>
            <p:ph type="title"/>
          </p:nvPr>
        </p:nvSpPr>
        <p:spPr/>
        <p:txBody>
          <a:bodyPr/>
          <a:lstStyle/>
          <a:p>
            <a:r>
              <a:rPr lang="de-DE" dirty="0" smtClean="0"/>
              <a:t>West </a:t>
            </a:r>
            <a:r>
              <a:rPr lang="de-DE" dirty="0" err="1" smtClean="0"/>
              <a:t>Midlands</a:t>
            </a:r>
            <a:r>
              <a:rPr lang="de-DE" dirty="0" smtClean="0"/>
              <a:t> / </a:t>
            </a:r>
            <a:r>
              <a:rPr lang="de-DE" dirty="0" err="1" smtClean="0"/>
              <a:t>Brummy</a:t>
            </a:r>
            <a:endParaRPr lang="de-DE" dirty="0"/>
          </a:p>
        </p:txBody>
      </p:sp>
      <p:sp>
        <p:nvSpPr>
          <p:cNvPr id="70661" name="Text Box 1029"/>
          <p:cNvSpPr txBox="1">
            <a:spLocks noChangeArrowheads="1"/>
          </p:cNvSpPr>
          <p:nvPr/>
        </p:nvSpPr>
        <p:spPr bwMode="auto">
          <a:xfrm>
            <a:off x="5867400" y="3048000"/>
            <a:ext cx="1981200" cy="457200"/>
          </a:xfrm>
          <a:prstGeom prst="rect">
            <a:avLst/>
          </a:prstGeom>
          <a:noFill/>
          <a:ln w="9525">
            <a:noFill/>
            <a:miter lim="800000"/>
            <a:headEnd/>
            <a:tailEnd/>
          </a:ln>
          <a:effectLst/>
        </p:spPr>
        <p:txBody>
          <a:bodyPr>
            <a:spAutoFit/>
          </a:bodyPr>
          <a:lstStyle/>
          <a:p>
            <a:pPr>
              <a:spcBef>
                <a:spcPct val="50000"/>
              </a:spcBef>
            </a:pPr>
            <a:endParaRPr lang="de-DE">
              <a:latin typeface="Tahoma" pitchFamily="34" charset="0"/>
            </a:endParaRPr>
          </a:p>
          <a:p>
            <a:pPr algn="l"/>
            <a:endParaRPr lang="de-DE">
              <a:latin typeface="Tahoma" pitchFamily="34" charset="0"/>
            </a:endParaRPr>
          </a:p>
        </p:txBody>
      </p:sp>
      <p:sp>
        <p:nvSpPr>
          <p:cNvPr id="70666" name="Rectangle 1034"/>
          <p:cNvSpPr>
            <a:spLocks noGrp="1" noChangeArrowheads="1"/>
          </p:cNvSpPr>
          <p:nvPr>
            <p:ph type="body" sz="half" idx="1"/>
          </p:nvPr>
        </p:nvSpPr>
        <p:spPr>
          <a:xfrm>
            <a:off x="1115616" y="1772816"/>
            <a:ext cx="7561460" cy="4427959"/>
          </a:xfrm>
        </p:spPr>
        <p:txBody>
          <a:bodyPr/>
          <a:lstStyle/>
          <a:p>
            <a:pPr>
              <a:buNone/>
            </a:pPr>
            <a:endParaRPr lang="en-US" sz="2000" i="1" dirty="0" smtClean="0"/>
          </a:p>
          <a:p>
            <a:r>
              <a:rPr lang="de-DE" sz="2000" dirty="0">
                <a:solidFill>
                  <a:schemeClr val="tx1"/>
                </a:solidFill>
                <a:latin typeface="+mn-lt"/>
                <a:ea typeface="+mn-ea"/>
                <a:cs typeface="+mn-cs"/>
              </a:rPr>
              <a:t>FACE [{i]; GOAT [AU ~ </a:t>
            </a:r>
            <a:r>
              <a:rPr lang="de-DE" sz="2000" dirty="0" err="1">
                <a:solidFill>
                  <a:schemeClr val="tx1"/>
                </a:solidFill>
                <a:latin typeface="+mn-lt"/>
                <a:ea typeface="+mn-ea"/>
                <a:cs typeface="+mn-cs"/>
              </a:rPr>
              <a:t>aU</a:t>
            </a:r>
            <a:r>
              <a:rPr lang="de-DE" sz="2000" dirty="0">
                <a:solidFill>
                  <a:schemeClr val="tx1"/>
                </a:solidFill>
                <a:latin typeface="+mn-lt"/>
                <a:ea typeface="+mn-ea"/>
                <a:cs typeface="+mn-cs"/>
              </a:rPr>
              <a:t>]; PRICE [Qi]; MOUTH [{U]; FLEECE [</a:t>
            </a:r>
            <a:r>
              <a:rPr lang="de-DE" sz="2000" dirty="0" err="1">
                <a:solidFill>
                  <a:schemeClr val="tx1"/>
                </a:solidFill>
                <a:latin typeface="+mn-lt"/>
                <a:ea typeface="+mn-ea"/>
                <a:cs typeface="+mn-cs"/>
              </a:rPr>
              <a:t>Ii</a:t>
            </a:r>
            <a:r>
              <a:rPr lang="de-DE" sz="2000" dirty="0">
                <a:solidFill>
                  <a:schemeClr val="tx1"/>
                </a:solidFill>
                <a:latin typeface="+mn-lt"/>
                <a:ea typeface="+mn-ea"/>
                <a:cs typeface="+mn-cs"/>
              </a:rPr>
              <a:t>]; STRUT [U]; BATH [a]; KIT [i]; </a:t>
            </a:r>
            <a:r>
              <a:rPr lang="de-DE" sz="2000" dirty="0" err="1">
                <a:solidFill>
                  <a:schemeClr val="tx1"/>
                </a:solidFill>
                <a:latin typeface="+mn-lt"/>
                <a:ea typeface="+mn-ea"/>
                <a:cs typeface="+mn-cs"/>
              </a:rPr>
              <a:t>lettER</a:t>
            </a:r>
            <a:r>
              <a:rPr lang="de-DE" sz="2000" dirty="0">
                <a:solidFill>
                  <a:schemeClr val="tx1"/>
                </a:solidFill>
                <a:latin typeface="+mn-lt"/>
                <a:ea typeface="+mn-ea"/>
                <a:cs typeface="+mn-cs"/>
              </a:rPr>
              <a:t> [a ~ </a:t>
            </a:r>
            <a:r>
              <a:rPr lang="de-DE" sz="2000" dirty="0" smtClean="0">
                <a:solidFill>
                  <a:schemeClr val="tx1"/>
                </a:solidFill>
                <a:latin typeface="+mn-lt"/>
                <a:ea typeface="+mn-ea"/>
                <a:cs typeface="+mn-cs"/>
              </a:rPr>
              <a:t>@];</a:t>
            </a:r>
          </a:p>
          <a:p>
            <a:r>
              <a:rPr lang="en-US" sz="2000" i="1" dirty="0">
                <a:solidFill>
                  <a:schemeClr val="tx1"/>
                </a:solidFill>
                <a:latin typeface="+mn-lt"/>
                <a:ea typeface="+mn-ea"/>
                <a:cs typeface="+mn-cs"/>
              </a:rPr>
              <a:t>meningitis [</a:t>
            </a:r>
            <a:r>
              <a:rPr lang="en-US" sz="2000" i="1" dirty="0" err="1">
                <a:solidFill>
                  <a:schemeClr val="tx1"/>
                </a:solidFill>
                <a:latin typeface="+mn-lt"/>
                <a:ea typeface="+mn-ea"/>
                <a:cs typeface="+mn-cs"/>
              </a:rPr>
              <a:t>mEnindZQi</a:t>
            </a:r>
            <a:r>
              <a:rPr lang="en-US" sz="2000" i="1" dirty="0">
                <a:solidFill>
                  <a:schemeClr val="tx1"/>
                </a:solidFill>
                <a:latin typeface="+mn-lt"/>
                <a:ea typeface="+mn-ea"/>
                <a:cs typeface="+mn-cs"/>
              </a:rPr>
              <a:t>?@s], knew [nu:], with [</a:t>
            </a:r>
            <a:r>
              <a:rPr lang="en-US" sz="2000" i="1" dirty="0" err="1">
                <a:solidFill>
                  <a:schemeClr val="tx1"/>
                </a:solidFill>
                <a:latin typeface="+mn-lt"/>
                <a:ea typeface="+mn-ea"/>
                <a:cs typeface="+mn-cs"/>
              </a:rPr>
              <a:t>wId</a:t>
            </a:r>
            <a:r>
              <a:rPr lang="en-US" sz="2000" i="1" dirty="0">
                <a:solidFill>
                  <a:schemeClr val="tx1"/>
                </a:solidFill>
                <a:latin typeface="+mn-lt"/>
                <a:ea typeface="+mn-ea"/>
                <a:cs typeface="+mn-cs"/>
              </a:rPr>
              <a:t>], difficulties [</a:t>
            </a:r>
            <a:r>
              <a:rPr lang="en-US" sz="2000" i="1" dirty="0" err="1">
                <a:solidFill>
                  <a:schemeClr val="tx1"/>
                </a:solidFill>
                <a:latin typeface="+mn-lt"/>
                <a:ea typeface="+mn-ea"/>
                <a:cs typeface="+mn-cs"/>
              </a:rPr>
              <a:t>dif@kUL</a:t>
            </a:r>
            <a:r>
              <a:rPr lang="en-US" sz="2000" i="1" dirty="0">
                <a:solidFill>
                  <a:schemeClr val="tx1"/>
                </a:solidFill>
                <a:latin typeface="+mn-lt"/>
                <a:ea typeface="+mn-ea"/>
                <a:cs typeface="+mn-cs"/>
              </a:rPr>
              <a:t>/?@</a:t>
            </a:r>
            <a:r>
              <a:rPr lang="en-US" sz="2000" i="1" dirty="0" err="1">
                <a:solidFill>
                  <a:schemeClr val="tx1"/>
                </a:solidFill>
                <a:latin typeface="+mn-lt"/>
                <a:ea typeface="+mn-ea"/>
                <a:cs typeface="+mn-cs"/>
              </a:rPr>
              <a:t>iz</a:t>
            </a:r>
            <a:r>
              <a:rPr lang="en-US" sz="2000" i="1" dirty="0">
                <a:solidFill>
                  <a:schemeClr val="tx1"/>
                </a:solidFill>
                <a:latin typeface="+mn-lt"/>
                <a:ea typeface="+mn-ea"/>
                <a:cs typeface="+mn-cs"/>
              </a:rPr>
              <a:t>], the [d@ ~ </a:t>
            </a:r>
            <a:r>
              <a:rPr lang="en-US" sz="2000" i="1" dirty="0" err="1">
                <a:solidFill>
                  <a:schemeClr val="tx1"/>
                </a:solidFill>
                <a:latin typeface="+mn-lt"/>
                <a:ea typeface="+mn-ea"/>
                <a:cs typeface="+mn-cs"/>
              </a:rPr>
              <a:t>dI</a:t>
            </a:r>
            <a:r>
              <a:rPr lang="en-US" sz="2000" i="1" dirty="0">
                <a:solidFill>
                  <a:schemeClr val="tx1"/>
                </a:solidFill>
                <a:latin typeface="+mn-lt"/>
                <a:ea typeface="+mn-ea"/>
                <a:cs typeface="+mn-cs"/>
              </a:rPr>
              <a:t>], </a:t>
            </a:r>
            <a:r>
              <a:rPr lang="en-US" sz="2000" i="1" dirty="0" smtClean="0">
                <a:solidFill>
                  <a:schemeClr val="tx1"/>
                </a:solidFill>
                <a:latin typeface="+mn-lt"/>
                <a:ea typeface="+mn-ea"/>
                <a:cs typeface="+mn-cs"/>
              </a:rPr>
              <a:t>getting </a:t>
            </a:r>
            <a:r>
              <a:rPr lang="en-US" sz="2000" dirty="0" smtClean="0">
                <a:solidFill>
                  <a:schemeClr val="tx1"/>
                </a:solidFill>
                <a:latin typeface="+mn-lt"/>
                <a:ea typeface="+mn-ea"/>
                <a:cs typeface="+mn-cs"/>
              </a:rPr>
              <a:t>[</a:t>
            </a:r>
            <a:r>
              <a:rPr lang="en-US" sz="2000" dirty="0" err="1" smtClean="0">
                <a:solidFill>
                  <a:schemeClr val="tx1"/>
                </a:solidFill>
                <a:latin typeface="+mn-lt"/>
                <a:ea typeface="+mn-ea"/>
                <a:cs typeface="+mn-cs"/>
              </a:rPr>
              <a:t>gE?in</a:t>
            </a:r>
            <a:r>
              <a:rPr lang="en-US" sz="2000" dirty="0">
                <a:solidFill>
                  <a:schemeClr val="tx1"/>
                </a:solidFill>
                <a:latin typeface="+mn-lt"/>
                <a:ea typeface="+mn-ea"/>
                <a:cs typeface="+mn-cs"/>
              </a:rPr>
              <a:t>], (be)</a:t>
            </a:r>
            <a:r>
              <a:rPr lang="en-US" sz="2000" i="1" dirty="0">
                <a:solidFill>
                  <a:schemeClr val="tx1"/>
                </a:solidFill>
                <a:latin typeface="+mn-lt"/>
                <a:ea typeface="+mn-ea"/>
                <a:cs typeface="+mn-cs"/>
              </a:rPr>
              <a:t>cause [</a:t>
            </a:r>
            <a:r>
              <a:rPr lang="en-US" sz="2000" i="1" dirty="0" err="1">
                <a:solidFill>
                  <a:schemeClr val="tx1"/>
                </a:solidFill>
                <a:latin typeface="+mn-lt"/>
                <a:ea typeface="+mn-ea"/>
                <a:cs typeface="+mn-cs"/>
              </a:rPr>
              <a:t>k@z</a:t>
            </a:r>
            <a:r>
              <a:rPr lang="en-US" sz="2000" i="1" dirty="0">
                <a:solidFill>
                  <a:schemeClr val="tx1"/>
                </a:solidFill>
                <a:latin typeface="+mn-lt"/>
                <a:ea typeface="+mn-ea"/>
                <a:cs typeface="+mn-cs"/>
              </a:rPr>
              <a:t> ~ </a:t>
            </a:r>
            <a:r>
              <a:rPr lang="en-US" sz="2000" i="1" dirty="0" err="1">
                <a:solidFill>
                  <a:schemeClr val="tx1"/>
                </a:solidFill>
                <a:latin typeface="+mn-lt"/>
                <a:ea typeface="+mn-ea"/>
                <a:cs typeface="+mn-cs"/>
              </a:rPr>
              <a:t>bIkQz</a:t>
            </a:r>
            <a:r>
              <a:rPr lang="en-US" sz="2000" i="1" dirty="0">
                <a:solidFill>
                  <a:schemeClr val="tx1"/>
                </a:solidFill>
                <a:latin typeface="+mn-lt"/>
                <a:ea typeface="+mn-ea"/>
                <a:cs typeface="+mn-cs"/>
              </a:rPr>
              <a:t>], better [</a:t>
            </a:r>
            <a:r>
              <a:rPr lang="en-US" sz="2000" i="1" dirty="0" err="1">
                <a:solidFill>
                  <a:schemeClr val="tx1"/>
                </a:solidFill>
                <a:latin typeface="+mn-lt"/>
                <a:ea typeface="+mn-ea"/>
                <a:cs typeface="+mn-cs"/>
              </a:rPr>
              <a:t>bE?a</a:t>
            </a:r>
            <a:r>
              <a:rPr lang="en-US" sz="2000" i="1" dirty="0">
                <a:solidFill>
                  <a:schemeClr val="tx1"/>
                </a:solidFill>
                <a:latin typeface="+mn-lt"/>
                <a:ea typeface="+mn-ea"/>
                <a:cs typeface="+mn-cs"/>
              </a:rPr>
              <a:t>], one [</a:t>
            </a:r>
            <a:r>
              <a:rPr lang="en-US" sz="2000" i="1" dirty="0" err="1">
                <a:solidFill>
                  <a:schemeClr val="tx1"/>
                </a:solidFill>
                <a:latin typeface="+mn-lt"/>
                <a:ea typeface="+mn-ea"/>
                <a:cs typeface="+mn-cs"/>
              </a:rPr>
              <a:t>wQn</a:t>
            </a:r>
            <a:r>
              <a:rPr lang="en-US" sz="2000" i="1" dirty="0">
                <a:solidFill>
                  <a:schemeClr val="tx1"/>
                </a:solidFill>
                <a:latin typeface="+mn-lt"/>
                <a:ea typeface="+mn-ea"/>
                <a:cs typeface="+mn-cs"/>
              </a:rPr>
              <a:t>], computers [</a:t>
            </a:r>
            <a:r>
              <a:rPr lang="en-US" sz="2000" i="1" dirty="0" err="1">
                <a:solidFill>
                  <a:schemeClr val="tx1"/>
                </a:solidFill>
                <a:latin typeface="+mn-lt"/>
                <a:ea typeface="+mn-ea"/>
                <a:cs typeface="+mn-cs"/>
              </a:rPr>
              <a:t>k@mpju</a:t>
            </a:r>
            <a:r>
              <a:rPr lang="en-US" sz="2000" i="1" dirty="0">
                <a:solidFill>
                  <a:schemeClr val="tx1"/>
                </a:solidFill>
                <a:latin typeface="+mn-lt"/>
                <a:ea typeface="+mn-ea"/>
                <a:cs typeface="+mn-cs"/>
              </a:rPr>
              <a:t>:?@z], either [</a:t>
            </a:r>
            <a:r>
              <a:rPr lang="en-US" sz="2000" i="1" dirty="0" err="1">
                <a:solidFill>
                  <a:schemeClr val="tx1"/>
                </a:solidFill>
                <a:latin typeface="+mn-lt"/>
                <a:ea typeface="+mn-ea"/>
                <a:cs typeface="+mn-cs"/>
              </a:rPr>
              <a:t>Iiva</a:t>
            </a:r>
            <a:r>
              <a:rPr lang="en-US" sz="2000" i="1" dirty="0">
                <a:solidFill>
                  <a:schemeClr val="tx1"/>
                </a:solidFill>
                <a:latin typeface="+mn-lt"/>
                <a:ea typeface="+mn-ea"/>
                <a:cs typeface="+mn-cs"/>
              </a:rPr>
              <a:t>], </a:t>
            </a:r>
            <a:r>
              <a:rPr lang="en-US" sz="2000" i="1" dirty="0" smtClean="0">
                <a:solidFill>
                  <a:schemeClr val="tx1"/>
                </a:solidFill>
                <a:latin typeface="+mn-lt"/>
                <a:ea typeface="+mn-ea"/>
                <a:cs typeface="+mn-cs"/>
              </a:rPr>
              <a:t>Martyrs </a:t>
            </a:r>
            <a:r>
              <a:rPr lang="en-US" sz="2000" dirty="0" smtClean="0">
                <a:solidFill>
                  <a:schemeClr val="tx1"/>
                </a:solidFill>
                <a:latin typeface="+mn-lt"/>
                <a:ea typeface="+mn-ea"/>
                <a:cs typeface="+mn-cs"/>
              </a:rPr>
              <a:t>[</a:t>
            </a:r>
            <a:r>
              <a:rPr lang="en-US" sz="2000" dirty="0" err="1" smtClean="0">
                <a:solidFill>
                  <a:schemeClr val="tx1"/>
                </a:solidFill>
                <a:latin typeface="+mn-lt"/>
                <a:ea typeface="+mn-ea"/>
                <a:cs typeface="+mn-cs"/>
              </a:rPr>
              <a:t>mA</a:t>
            </a:r>
            <a:r>
              <a:rPr lang="en-US" sz="2000" dirty="0">
                <a:solidFill>
                  <a:schemeClr val="tx1"/>
                </a:solidFill>
                <a:latin typeface="+mn-lt"/>
                <a:ea typeface="+mn-ea"/>
                <a:cs typeface="+mn-cs"/>
              </a:rPr>
              <a:t>:?@z] and </a:t>
            </a:r>
            <a:r>
              <a:rPr lang="en-US" sz="2000" i="1" dirty="0">
                <a:solidFill>
                  <a:schemeClr val="tx1"/>
                </a:solidFill>
                <a:latin typeface="+mn-lt"/>
                <a:ea typeface="+mn-ea"/>
                <a:cs typeface="+mn-cs"/>
              </a:rPr>
              <a:t>this [</a:t>
            </a:r>
            <a:r>
              <a:rPr lang="en-US" sz="2000" i="1" dirty="0" err="1">
                <a:solidFill>
                  <a:schemeClr val="tx1"/>
                </a:solidFill>
                <a:latin typeface="+mn-lt"/>
                <a:ea typeface="+mn-ea"/>
                <a:cs typeface="+mn-cs"/>
              </a:rPr>
              <a:t>dis</a:t>
            </a:r>
            <a:r>
              <a:rPr lang="en-US" sz="2000" i="1" dirty="0" smtClean="0">
                <a:solidFill>
                  <a:schemeClr val="tx1"/>
                </a:solidFill>
                <a:latin typeface="+mn-lt"/>
                <a:ea typeface="+mn-ea"/>
                <a:cs typeface="+mn-cs"/>
              </a:rPr>
              <a:t>]</a:t>
            </a:r>
          </a:p>
          <a:p>
            <a:r>
              <a:rPr lang="en-US" sz="2000" i="1" dirty="0" err="1" smtClean="0"/>
              <a:t>Beachte</a:t>
            </a:r>
            <a:r>
              <a:rPr lang="en-US" sz="2000" i="1" dirty="0" smtClean="0"/>
              <a:t> die </a:t>
            </a:r>
            <a:r>
              <a:rPr lang="en-US" sz="2000" i="1" dirty="0" err="1" smtClean="0"/>
              <a:t>ansteigende</a:t>
            </a:r>
            <a:r>
              <a:rPr lang="en-US" sz="2000" i="1" dirty="0" smtClean="0"/>
              <a:t> Intonation (</a:t>
            </a:r>
            <a:r>
              <a:rPr lang="en-US" sz="2000" i="1" dirty="0" err="1" smtClean="0"/>
              <a:t>Uptalk</a:t>
            </a:r>
            <a:r>
              <a:rPr lang="en-US" sz="2000" i="1" dirty="0" smtClean="0"/>
              <a:t>)</a:t>
            </a:r>
            <a:endParaRPr lang="de-DE" sz="2000" dirty="0">
              <a:solidFill>
                <a:schemeClr val="tx1"/>
              </a:solidFill>
              <a:latin typeface="+mn-lt"/>
              <a:ea typeface="+mn-ea"/>
              <a:cs typeface="+mn-cs"/>
            </a:endParaRPr>
          </a:p>
        </p:txBody>
      </p:sp>
      <p:sp>
        <p:nvSpPr>
          <p:cNvPr id="9" name="Textfeld 8"/>
          <p:cNvSpPr txBox="1"/>
          <p:nvPr/>
        </p:nvSpPr>
        <p:spPr>
          <a:xfrm>
            <a:off x="1187624" y="1268760"/>
            <a:ext cx="7740352" cy="461665"/>
          </a:xfrm>
          <a:prstGeom prst="rect">
            <a:avLst/>
          </a:prstGeom>
          <a:noFill/>
        </p:spPr>
        <p:txBody>
          <a:bodyPr wrap="square" rtlCol="0">
            <a:spAutoFit/>
          </a:bodyPr>
          <a:lstStyle/>
          <a:p>
            <a:r>
              <a:rPr lang="de-DE" u="sng" dirty="0" smtClean="0"/>
              <a:t>Bill spricht über seine Kindheit 1998</a:t>
            </a:r>
            <a:endParaRPr lang="de-DE" u="sng" dirty="0"/>
          </a:p>
        </p:txBody>
      </p:sp>
      <p:pic>
        <p:nvPicPr>
          <p:cNvPr id="8" name="Brummi Midlands.wma">
            <a:hlinkClick r:id="" action="ppaction://media"/>
          </p:cNvPr>
          <p:cNvPicPr>
            <a:picLocks noRot="1" noChangeAspect="1"/>
          </p:cNvPicPr>
          <p:nvPr>
            <a:audioFile r:link="rId1"/>
          </p:nvPr>
        </p:nvPicPr>
        <p:blipFill>
          <a:blip r:embed="rId4" cstate="print"/>
          <a:stretch>
            <a:fillRect/>
          </a:stretch>
        </p:blipFill>
        <p:spPr>
          <a:xfrm>
            <a:off x="1115616" y="1340768"/>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
                                        </p:tgtEl>
                                      </p:cBhvr>
                                    </p:cmd>
                                  </p:childTnLst>
                                </p:cTn>
                              </p:par>
                            </p:childTnLst>
                          </p:cTn>
                        </p:par>
                      </p:childTnLst>
                    </p:cTn>
                  </p:par>
                </p:childTnLst>
              </p:cTn>
              <p:nextCondLst>
                <p:cond evt="onClick" delay="0">
                  <p:tgtEl>
                    <p:spTgt spid="8"/>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4" name="Rectangle 1032"/>
          <p:cNvSpPr>
            <a:spLocks noGrp="1" noChangeArrowheads="1"/>
          </p:cNvSpPr>
          <p:nvPr>
            <p:ph type="title"/>
          </p:nvPr>
        </p:nvSpPr>
        <p:spPr/>
        <p:txBody>
          <a:bodyPr/>
          <a:lstStyle/>
          <a:p>
            <a:r>
              <a:rPr lang="de-DE" dirty="0" smtClean="0"/>
              <a:t>Liverpool / </a:t>
            </a:r>
            <a:r>
              <a:rPr lang="de-DE" dirty="0" err="1" smtClean="0"/>
              <a:t>Scouse</a:t>
            </a:r>
            <a:endParaRPr lang="de-DE" dirty="0"/>
          </a:p>
        </p:txBody>
      </p:sp>
      <p:sp>
        <p:nvSpPr>
          <p:cNvPr id="70661" name="Text Box 1029"/>
          <p:cNvSpPr txBox="1">
            <a:spLocks noChangeArrowheads="1"/>
          </p:cNvSpPr>
          <p:nvPr/>
        </p:nvSpPr>
        <p:spPr bwMode="auto">
          <a:xfrm>
            <a:off x="5867400" y="3048000"/>
            <a:ext cx="1981200" cy="457200"/>
          </a:xfrm>
          <a:prstGeom prst="rect">
            <a:avLst/>
          </a:prstGeom>
          <a:noFill/>
          <a:ln w="9525">
            <a:noFill/>
            <a:miter lim="800000"/>
            <a:headEnd/>
            <a:tailEnd/>
          </a:ln>
          <a:effectLst/>
        </p:spPr>
        <p:txBody>
          <a:bodyPr>
            <a:spAutoFit/>
          </a:bodyPr>
          <a:lstStyle/>
          <a:p>
            <a:pPr>
              <a:spcBef>
                <a:spcPct val="50000"/>
              </a:spcBef>
            </a:pPr>
            <a:endParaRPr lang="de-DE">
              <a:latin typeface="Tahoma" pitchFamily="34" charset="0"/>
            </a:endParaRPr>
          </a:p>
          <a:p>
            <a:pPr algn="l"/>
            <a:endParaRPr lang="de-DE">
              <a:latin typeface="Tahoma" pitchFamily="34" charset="0"/>
            </a:endParaRPr>
          </a:p>
        </p:txBody>
      </p:sp>
      <p:sp>
        <p:nvSpPr>
          <p:cNvPr id="70666" name="Rectangle 1034"/>
          <p:cNvSpPr>
            <a:spLocks noGrp="1" noChangeArrowheads="1"/>
          </p:cNvSpPr>
          <p:nvPr>
            <p:ph type="body" sz="half" idx="1"/>
          </p:nvPr>
        </p:nvSpPr>
        <p:spPr>
          <a:xfrm>
            <a:off x="1115616" y="1772816"/>
            <a:ext cx="7561460" cy="4427959"/>
          </a:xfrm>
        </p:spPr>
        <p:txBody>
          <a:bodyPr/>
          <a:lstStyle/>
          <a:p>
            <a:pPr>
              <a:buNone/>
            </a:pPr>
            <a:endParaRPr lang="en-US" sz="2000" i="1" dirty="0" smtClean="0"/>
          </a:p>
          <a:p>
            <a:r>
              <a:rPr lang="en-US" sz="2000" i="1" dirty="0">
                <a:solidFill>
                  <a:schemeClr val="tx1"/>
                </a:solidFill>
                <a:latin typeface="+mn-lt"/>
                <a:ea typeface="+mn-ea"/>
                <a:cs typeface="+mn-cs"/>
              </a:rPr>
              <a:t>made up = excited, pleased; kid = young child; </a:t>
            </a:r>
            <a:r>
              <a:rPr lang="en-US" sz="2000" i="1" dirty="0" err="1">
                <a:solidFill>
                  <a:schemeClr val="tx1"/>
                </a:solidFill>
                <a:latin typeface="+mn-lt"/>
                <a:ea typeface="+mn-ea"/>
                <a:cs typeface="+mn-cs"/>
              </a:rPr>
              <a:t>mam</a:t>
            </a:r>
            <a:r>
              <a:rPr lang="en-US" sz="2000" i="1" dirty="0">
                <a:solidFill>
                  <a:schemeClr val="tx1"/>
                </a:solidFill>
                <a:latin typeface="+mn-lt"/>
                <a:ea typeface="+mn-ea"/>
                <a:cs typeface="+mn-cs"/>
              </a:rPr>
              <a:t> = mother (term of endearment); pictures = cinema </a:t>
            </a:r>
            <a:endParaRPr lang="en-US" sz="2000" i="1" dirty="0" smtClean="0">
              <a:solidFill>
                <a:schemeClr val="tx1"/>
              </a:solidFill>
              <a:latin typeface="+mn-lt"/>
              <a:ea typeface="+mn-ea"/>
              <a:cs typeface="+mn-cs"/>
            </a:endParaRPr>
          </a:p>
          <a:p>
            <a:r>
              <a:rPr lang="en-US" sz="2000" i="1" dirty="0">
                <a:solidFill>
                  <a:schemeClr val="tx1"/>
                </a:solidFill>
                <a:latin typeface="+mn-lt"/>
                <a:ea typeface="+mn-ea"/>
                <a:cs typeface="+mn-cs"/>
              </a:rPr>
              <a:t>decorate [dEx@4EIt], </a:t>
            </a:r>
            <a:r>
              <a:rPr lang="en-US" sz="2000" i="1" dirty="0" err="1">
                <a:solidFill>
                  <a:schemeClr val="tx1"/>
                </a:solidFill>
                <a:latin typeface="+mn-lt"/>
                <a:ea typeface="+mn-ea"/>
                <a:cs typeface="+mn-cs"/>
              </a:rPr>
              <a:t>musIC</a:t>
            </a:r>
            <a:r>
              <a:rPr lang="en-US" sz="2000" i="1" dirty="0">
                <a:solidFill>
                  <a:schemeClr val="tx1"/>
                </a:solidFill>
                <a:latin typeface="+mn-lt"/>
                <a:ea typeface="+mn-ea"/>
                <a:cs typeface="+mn-cs"/>
              </a:rPr>
              <a:t> [</a:t>
            </a:r>
            <a:r>
              <a:rPr lang="en-US" sz="2000" i="1" dirty="0" err="1">
                <a:solidFill>
                  <a:schemeClr val="tx1"/>
                </a:solidFill>
                <a:latin typeface="+mn-lt"/>
                <a:ea typeface="+mn-ea"/>
                <a:cs typeface="+mn-cs"/>
              </a:rPr>
              <a:t>mj</a:t>
            </a:r>
            <a:r>
              <a:rPr lang="en-US" sz="2000" i="1" dirty="0">
                <a:solidFill>
                  <a:schemeClr val="tx1"/>
                </a:solidFill>
                <a:latin typeface="+mn-lt"/>
                <a:ea typeface="+mn-ea"/>
                <a:cs typeface="+mn-cs"/>
              </a:rPr>
              <a:t>}:</a:t>
            </a:r>
            <a:r>
              <a:rPr lang="en-US" sz="2000" i="1" dirty="0" err="1">
                <a:solidFill>
                  <a:schemeClr val="tx1"/>
                </a:solidFill>
                <a:latin typeface="+mn-lt"/>
                <a:ea typeface="+mn-ea"/>
                <a:cs typeface="+mn-cs"/>
              </a:rPr>
              <a:t>z@x</a:t>
            </a:r>
            <a:r>
              <a:rPr lang="en-US" sz="2000" i="1" dirty="0">
                <a:solidFill>
                  <a:schemeClr val="tx1"/>
                </a:solidFill>
                <a:latin typeface="+mn-lt"/>
                <a:ea typeface="+mn-ea"/>
                <a:cs typeface="+mn-cs"/>
              </a:rPr>
              <a:t>], block [</a:t>
            </a:r>
            <a:r>
              <a:rPr lang="en-US" sz="2000" i="1" dirty="0" err="1">
                <a:solidFill>
                  <a:schemeClr val="tx1"/>
                </a:solidFill>
                <a:latin typeface="+mn-lt"/>
                <a:ea typeface="+mn-ea"/>
                <a:cs typeface="+mn-cs"/>
              </a:rPr>
              <a:t>blQx</a:t>
            </a:r>
            <a:r>
              <a:rPr lang="en-US" sz="2000" i="1" dirty="0" smtClean="0">
                <a:solidFill>
                  <a:schemeClr val="tx1"/>
                </a:solidFill>
                <a:latin typeface="+mn-lt"/>
                <a:ea typeface="+mn-ea"/>
                <a:cs typeface="+mn-cs"/>
              </a:rPr>
              <a:t>], actually </a:t>
            </a:r>
            <a:r>
              <a:rPr lang="en-US" sz="2000" i="1" dirty="0">
                <a:solidFill>
                  <a:schemeClr val="tx1"/>
                </a:solidFill>
                <a:latin typeface="+mn-lt"/>
                <a:ea typeface="+mn-ea"/>
                <a:cs typeface="+mn-cs"/>
              </a:rPr>
              <a:t>[</a:t>
            </a:r>
            <a:r>
              <a:rPr lang="en-US" sz="2000" i="1" dirty="0" err="1">
                <a:solidFill>
                  <a:schemeClr val="tx1"/>
                </a:solidFill>
                <a:latin typeface="+mn-lt"/>
                <a:ea typeface="+mn-ea"/>
                <a:cs typeface="+mn-cs"/>
              </a:rPr>
              <a:t>akxtS@li</a:t>
            </a:r>
            <a:r>
              <a:rPr lang="en-US" sz="2000" i="1" dirty="0">
                <a:solidFill>
                  <a:schemeClr val="tx1"/>
                </a:solidFill>
                <a:latin typeface="+mn-lt"/>
                <a:ea typeface="+mn-ea"/>
                <a:cs typeface="+mn-cs"/>
              </a:rPr>
              <a:t>], secondary [sEkx@nd4i:], week [</a:t>
            </a:r>
            <a:r>
              <a:rPr lang="en-US" sz="2000" i="1" dirty="0" err="1">
                <a:solidFill>
                  <a:schemeClr val="tx1"/>
                </a:solidFill>
                <a:latin typeface="+mn-lt"/>
                <a:ea typeface="+mn-ea"/>
                <a:cs typeface="+mn-cs"/>
              </a:rPr>
              <a:t>wi:kx</a:t>
            </a:r>
            <a:r>
              <a:rPr lang="en-US" sz="2000" i="1" dirty="0">
                <a:solidFill>
                  <a:schemeClr val="tx1"/>
                </a:solidFill>
                <a:latin typeface="+mn-lt"/>
                <a:ea typeface="+mn-ea"/>
                <a:cs typeface="+mn-cs"/>
              </a:rPr>
              <a:t>], back [</a:t>
            </a:r>
            <a:r>
              <a:rPr lang="en-US" sz="2000" i="1" dirty="0" err="1">
                <a:solidFill>
                  <a:schemeClr val="tx1"/>
                </a:solidFill>
                <a:latin typeface="+mn-lt"/>
                <a:ea typeface="+mn-ea"/>
                <a:cs typeface="+mn-cs"/>
              </a:rPr>
              <a:t>bakx</a:t>
            </a:r>
            <a:r>
              <a:rPr lang="en-US" sz="2000" i="1" dirty="0">
                <a:solidFill>
                  <a:schemeClr val="tx1"/>
                </a:solidFill>
                <a:latin typeface="+mn-lt"/>
                <a:ea typeface="+mn-ea"/>
                <a:cs typeface="+mn-cs"/>
              </a:rPr>
              <a:t>], stick [</a:t>
            </a:r>
            <a:r>
              <a:rPr lang="en-US" sz="2000" i="1" dirty="0" err="1">
                <a:solidFill>
                  <a:schemeClr val="tx1"/>
                </a:solidFill>
                <a:latin typeface="+mn-lt"/>
                <a:ea typeface="+mn-ea"/>
                <a:cs typeface="+mn-cs"/>
              </a:rPr>
              <a:t>stIkx</a:t>
            </a:r>
            <a:r>
              <a:rPr lang="en-US" sz="2000" i="1" dirty="0">
                <a:solidFill>
                  <a:schemeClr val="tx1"/>
                </a:solidFill>
                <a:latin typeface="+mn-lt"/>
                <a:ea typeface="+mn-ea"/>
                <a:cs typeface="+mn-cs"/>
              </a:rPr>
              <a:t>], </a:t>
            </a:r>
            <a:r>
              <a:rPr lang="en-US" sz="2000" i="1" dirty="0" err="1">
                <a:solidFill>
                  <a:schemeClr val="tx1"/>
                </a:solidFill>
                <a:latin typeface="+mn-lt"/>
                <a:ea typeface="+mn-ea"/>
                <a:cs typeface="+mn-cs"/>
              </a:rPr>
              <a:t>collEGE</a:t>
            </a:r>
            <a:r>
              <a:rPr lang="en-US" sz="2000" i="1" dirty="0">
                <a:solidFill>
                  <a:schemeClr val="tx1"/>
                </a:solidFill>
                <a:latin typeface="+mn-lt"/>
                <a:ea typeface="+mn-ea"/>
                <a:cs typeface="+mn-cs"/>
              </a:rPr>
              <a:t> [</a:t>
            </a:r>
            <a:r>
              <a:rPr lang="en-US" sz="2000" i="1" dirty="0" err="1">
                <a:solidFill>
                  <a:schemeClr val="tx1"/>
                </a:solidFill>
                <a:latin typeface="+mn-lt"/>
                <a:ea typeface="+mn-ea"/>
                <a:cs typeface="+mn-cs"/>
              </a:rPr>
              <a:t>kxQl@dZ</a:t>
            </a:r>
            <a:r>
              <a:rPr lang="en-US" sz="2000" i="1" dirty="0">
                <a:solidFill>
                  <a:schemeClr val="tx1"/>
                </a:solidFill>
                <a:latin typeface="+mn-lt"/>
                <a:ea typeface="+mn-ea"/>
                <a:cs typeface="+mn-cs"/>
              </a:rPr>
              <a:t>], </a:t>
            </a:r>
            <a:r>
              <a:rPr lang="en-US" sz="2000" i="1" dirty="0" err="1" smtClean="0">
                <a:solidFill>
                  <a:schemeClr val="tx1"/>
                </a:solidFill>
                <a:latin typeface="+mn-lt"/>
                <a:ea typeface="+mn-ea"/>
                <a:cs typeface="+mn-cs"/>
              </a:rPr>
              <a:t>brainbox</a:t>
            </a:r>
            <a:r>
              <a:rPr lang="en-US" sz="2000" i="1" dirty="0" smtClean="0"/>
              <a:t> </a:t>
            </a:r>
            <a:r>
              <a:rPr lang="en-US" sz="2000" dirty="0" smtClean="0">
                <a:solidFill>
                  <a:schemeClr val="tx1"/>
                </a:solidFill>
                <a:latin typeface="+mn-lt"/>
                <a:ea typeface="+mn-ea"/>
                <a:cs typeface="+mn-cs"/>
              </a:rPr>
              <a:t>[b4EInbQkxs</a:t>
            </a:r>
            <a:r>
              <a:rPr lang="en-US" sz="2000" dirty="0">
                <a:solidFill>
                  <a:schemeClr val="tx1"/>
                </a:solidFill>
                <a:latin typeface="+mn-lt"/>
                <a:ea typeface="+mn-ea"/>
                <a:cs typeface="+mn-cs"/>
              </a:rPr>
              <a:t>] and </a:t>
            </a:r>
            <a:r>
              <a:rPr lang="en-US" sz="2000" i="1" dirty="0">
                <a:solidFill>
                  <a:schemeClr val="tx1"/>
                </a:solidFill>
                <a:latin typeface="+mn-lt"/>
                <a:ea typeface="+mn-ea"/>
                <a:cs typeface="+mn-cs"/>
              </a:rPr>
              <a:t>collecting [</a:t>
            </a:r>
            <a:r>
              <a:rPr lang="en-US" sz="2000" i="1" dirty="0" err="1">
                <a:solidFill>
                  <a:schemeClr val="tx1"/>
                </a:solidFill>
                <a:latin typeface="+mn-lt"/>
                <a:ea typeface="+mn-ea"/>
                <a:cs typeface="+mn-cs"/>
              </a:rPr>
              <a:t>k@lEkxtIn</a:t>
            </a:r>
            <a:r>
              <a:rPr lang="en-US" sz="2000" i="1" dirty="0">
                <a:solidFill>
                  <a:schemeClr val="tx1"/>
                </a:solidFill>
                <a:latin typeface="+mn-lt"/>
                <a:ea typeface="+mn-ea"/>
                <a:cs typeface="+mn-cs"/>
              </a:rPr>
              <a:t>]) and of /t/ (top [</a:t>
            </a:r>
            <a:r>
              <a:rPr lang="en-US" sz="2000" i="1" dirty="0" err="1">
                <a:solidFill>
                  <a:schemeClr val="tx1"/>
                </a:solidFill>
                <a:latin typeface="+mn-lt"/>
                <a:ea typeface="+mn-ea"/>
                <a:cs typeface="+mn-cs"/>
              </a:rPr>
              <a:t>tsQp</a:t>
            </a:r>
            <a:r>
              <a:rPr lang="en-US" sz="2000" i="1" dirty="0">
                <a:solidFill>
                  <a:schemeClr val="tx1"/>
                </a:solidFill>
                <a:latin typeface="+mn-lt"/>
                <a:ea typeface="+mn-ea"/>
                <a:cs typeface="+mn-cs"/>
              </a:rPr>
              <a:t>], bottom [</a:t>
            </a:r>
            <a:r>
              <a:rPr lang="en-US" sz="2000" i="1" dirty="0" err="1">
                <a:solidFill>
                  <a:schemeClr val="tx1"/>
                </a:solidFill>
                <a:latin typeface="+mn-lt"/>
                <a:ea typeface="+mn-ea"/>
                <a:cs typeface="+mn-cs"/>
              </a:rPr>
              <a:t>bQts@m</a:t>
            </a:r>
            <a:r>
              <a:rPr lang="en-US" sz="2000" i="1" dirty="0">
                <a:solidFill>
                  <a:schemeClr val="tx1"/>
                </a:solidFill>
                <a:latin typeface="+mn-lt"/>
                <a:ea typeface="+mn-ea"/>
                <a:cs typeface="+mn-cs"/>
              </a:rPr>
              <a:t>], two [</a:t>
            </a:r>
            <a:r>
              <a:rPr lang="en-US" sz="2000" i="1" dirty="0" err="1">
                <a:solidFill>
                  <a:schemeClr val="tx1"/>
                </a:solidFill>
                <a:latin typeface="+mn-lt"/>
                <a:ea typeface="+mn-ea"/>
                <a:cs typeface="+mn-cs"/>
              </a:rPr>
              <a:t>ts</a:t>
            </a:r>
            <a:r>
              <a:rPr lang="en-US" sz="2000" i="1" dirty="0">
                <a:solidFill>
                  <a:schemeClr val="tx1"/>
                </a:solidFill>
                <a:latin typeface="+mn-lt"/>
                <a:ea typeface="+mn-ea"/>
                <a:cs typeface="+mn-cs"/>
              </a:rPr>
              <a:t>}:], </a:t>
            </a:r>
            <a:r>
              <a:rPr lang="en-US" sz="2000" i="1" dirty="0" smtClean="0">
                <a:solidFill>
                  <a:schemeClr val="tx1"/>
                </a:solidFill>
                <a:latin typeface="+mn-lt"/>
                <a:ea typeface="+mn-ea"/>
                <a:cs typeface="+mn-cs"/>
              </a:rPr>
              <a:t>attachment </a:t>
            </a:r>
            <a:r>
              <a:rPr lang="en-US" sz="2000" dirty="0" smtClean="0">
                <a:solidFill>
                  <a:schemeClr val="tx1"/>
                </a:solidFill>
                <a:latin typeface="+mn-lt"/>
                <a:ea typeface="+mn-ea"/>
                <a:cs typeface="+mn-cs"/>
              </a:rPr>
              <a:t>[@</a:t>
            </a:r>
            <a:r>
              <a:rPr lang="en-US" sz="2000" dirty="0" err="1">
                <a:solidFill>
                  <a:schemeClr val="tx1"/>
                </a:solidFill>
                <a:latin typeface="+mn-lt"/>
                <a:ea typeface="+mn-ea"/>
                <a:cs typeface="+mn-cs"/>
              </a:rPr>
              <a:t>tsatSm@nt</a:t>
            </a:r>
            <a:r>
              <a:rPr lang="en-US" sz="2000" dirty="0">
                <a:solidFill>
                  <a:schemeClr val="tx1"/>
                </a:solidFill>
                <a:latin typeface="+mn-lt"/>
                <a:ea typeface="+mn-ea"/>
                <a:cs typeface="+mn-cs"/>
              </a:rPr>
              <a:t>], </a:t>
            </a:r>
            <a:r>
              <a:rPr lang="en-US" sz="2000" i="1" dirty="0">
                <a:solidFill>
                  <a:schemeClr val="tx1"/>
                </a:solidFill>
                <a:latin typeface="+mn-lt"/>
                <a:ea typeface="+mn-ea"/>
                <a:cs typeface="+mn-cs"/>
              </a:rPr>
              <a:t>teachers [</a:t>
            </a:r>
            <a:r>
              <a:rPr lang="en-US" sz="2000" i="1" dirty="0" err="1">
                <a:solidFill>
                  <a:schemeClr val="tx1"/>
                </a:solidFill>
                <a:latin typeface="+mn-lt"/>
                <a:ea typeface="+mn-ea"/>
                <a:cs typeface="+mn-cs"/>
              </a:rPr>
              <a:t>tsi:tS@z</a:t>
            </a:r>
            <a:r>
              <a:rPr lang="en-US" sz="2000" i="1" dirty="0">
                <a:solidFill>
                  <a:schemeClr val="tx1"/>
                </a:solidFill>
                <a:latin typeface="+mn-lt"/>
                <a:ea typeface="+mn-ea"/>
                <a:cs typeface="+mn-cs"/>
              </a:rPr>
              <a:t>], late [</a:t>
            </a:r>
            <a:r>
              <a:rPr lang="en-US" sz="2000" i="1" dirty="0" err="1">
                <a:solidFill>
                  <a:schemeClr val="tx1"/>
                </a:solidFill>
                <a:latin typeface="+mn-lt"/>
                <a:ea typeface="+mn-ea"/>
                <a:cs typeface="+mn-cs"/>
              </a:rPr>
              <a:t>lEIts</a:t>
            </a:r>
            <a:r>
              <a:rPr lang="en-US" sz="2000" i="1" dirty="0">
                <a:solidFill>
                  <a:schemeClr val="tx1"/>
                </a:solidFill>
                <a:latin typeface="+mn-lt"/>
                <a:ea typeface="+mn-ea"/>
                <a:cs typeface="+mn-cs"/>
              </a:rPr>
              <a:t>], dinnertime [</a:t>
            </a:r>
            <a:r>
              <a:rPr lang="en-US" sz="2000" i="1" dirty="0" err="1">
                <a:solidFill>
                  <a:schemeClr val="tx1"/>
                </a:solidFill>
                <a:latin typeface="+mn-lt"/>
                <a:ea typeface="+mn-ea"/>
                <a:cs typeface="+mn-cs"/>
              </a:rPr>
              <a:t>dIn@t</a:t>
            </a:r>
            <a:r>
              <a:rPr lang="en-US" sz="2000" i="1" dirty="0">
                <a:solidFill>
                  <a:schemeClr val="tx1"/>
                </a:solidFill>
                <a:latin typeface="+mn-lt"/>
                <a:ea typeface="+mn-ea"/>
                <a:cs typeface="+mn-cs"/>
              </a:rPr>
              <a:t> </a:t>
            </a:r>
            <a:r>
              <a:rPr lang="en-US" sz="2000" i="1" dirty="0" err="1">
                <a:solidFill>
                  <a:schemeClr val="tx1"/>
                </a:solidFill>
                <a:latin typeface="+mn-lt"/>
                <a:ea typeface="+mn-ea"/>
                <a:cs typeface="+mn-cs"/>
              </a:rPr>
              <a:t>sa:Im</a:t>
            </a:r>
            <a:r>
              <a:rPr lang="en-US" sz="2000" i="1" dirty="0">
                <a:solidFill>
                  <a:schemeClr val="tx1"/>
                </a:solidFill>
                <a:latin typeface="+mn-lt"/>
                <a:ea typeface="+mn-ea"/>
                <a:cs typeface="+mn-cs"/>
              </a:rPr>
              <a:t>], pretty [p4Itsi], street [st4i:ts], St </a:t>
            </a:r>
            <a:r>
              <a:rPr lang="en-US" sz="2000" i="1" dirty="0" err="1" smtClean="0">
                <a:solidFill>
                  <a:schemeClr val="tx1"/>
                </a:solidFill>
                <a:latin typeface="+mn-lt"/>
                <a:ea typeface="+mn-ea"/>
                <a:cs typeface="+mn-cs"/>
              </a:rPr>
              <a:t>Annes</a:t>
            </a:r>
            <a:r>
              <a:rPr lang="en-US" sz="2000" i="1" dirty="0" smtClean="0"/>
              <a:t> </a:t>
            </a:r>
            <a:r>
              <a:rPr lang="de-DE" sz="2000" dirty="0" smtClean="0">
                <a:solidFill>
                  <a:schemeClr val="tx1"/>
                </a:solidFill>
                <a:latin typeface="+mn-lt"/>
                <a:ea typeface="+mn-ea"/>
                <a:cs typeface="+mn-cs"/>
              </a:rPr>
              <a:t>[</a:t>
            </a:r>
            <a:r>
              <a:rPr lang="de-DE" sz="2000" dirty="0" err="1" smtClean="0">
                <a:solidFill>
                  <a:schemeClr val="tx1"/>
                </a:solidFill>
                <a:latin typeface="+mn-lt"/>
                <a:ea typeface="+mn-ea"/>
                <a:cs typeface="+mn-cs"/>
              </a:rPr>
              <a:t>sEInts</a:t>
            </a:r>
            <a:r>
              <a:rPr lang="de-DE" sz="2000" dirty="0" smtClean="0">
                <a:solidFill>
                  <a:schemeClr val="tx1"/>
                </a:solidFill>
                <a:latin typeface="+mn-lt"/>
                <a:ea typeface="+mn-ea"/>
                <a:cs typeface="+mn-cs"/>
              </a:rPr>
              <a:t> </a:t>
            </a:r>
            <a:r>
              <a:rPr lang="de-DE" sz="2000" dirty="0">
                <a:solidFill>
                  <a:schemeClr val="tx1"/>
                </a:solidFill>
                <a:latin typeface="+mn-lt"/>
                <a:ea typeface="+mn-ea"/>
                <a:cs typeface="+mn-cs"/>
              </a:rPr>
              <a:t>Anz</a:t>
            </a:r>
            <a:r>
              <a:rPr lang="de-DE" sz="2000" dirty="0" smtClean="0">
                <a:solidFill>
                  <a:schemeClr val="tx1"/>
                </a:solidFill>
                <a:latin typeface="+mn-lt"/>
                <a:ea typeface="+mn-ea"/>
                <a:cs typeface="+mn-cs"/>
              </a:rPr>
              <a:t>]</a:t>
            </a:r>
          </a:p>
          <a:p>
            <a:r>
              <a:rPr lang="de-DE" sz="2000" dirty="0">
                <a:solidFill>
                  <a:schemeClr val="tx1"/>
                </a:solidFill>
                <a:latin typeface="+mn-lt"/>
                <a:ea typeface="+mn-ea"/>
                <a:cs typeface="+mn-cs"/>
              </a:rPr>
              <a:t>GOAT [OU ~ </a:t>
            </a:r>
            <a:r>
              <a:rPr lang="de-DE" sz="2000" dirty="0" err="1">
                <a:solidFill>
                  <a:schemeClr val="tx1"/>
                </a:solidFill>
                <a:latin typeface="+mn-lt"/>
                <a:ea typeface="+mn-ea"/>
                <a:cs typeface="+mn-cs"/>
              </a:rPr>
              <a:t>oU</a:t>
            </a:r>
            <a:r>
              <a:rPr lang="de-DE" sz="2000" dirty="0">
                <a:solidFill>
                  <a:schemeClr val="tx1"/>
                </a:solidFill>
                <a:latin typeface="+mn-lt"/>
                <a:ea typeface="+mn-ea"/>
                <a:cs typeface="+mn-cs"/>
              </a:rPr>
              <a:t>]; PRICE [a:I ~ </a:t>
            </a:r>
            <a:r>
              <a:rPr lang="de-DE" sz="2000" dirty="0" err="1">
                <a:solidFill>
                  <a:schemeClr val="tx1"/>
                </a:solidFill>
                <a:latin typeface="+mn-lt"/>
                <a:ea typeface="+mn-ea"/>
                <a:cs typeface="+mn-cs"/>
              </a:rPr>
              <a:t>aI</a:t>
            </a:r>
            <a:r>
              <a:rPr lang="de-DE" sz="2000" dirty="0">
                <a:solidFill>
                  <a:schemeClr val="tx1"/>
                </a:solidFill>
                <a:latin typeface="+mn-lt"/>
                <a:ea typeface="+mn-ea"/>
                <a:cs typeface="+mn-cs"/>
              </a:rPr>
              <a:t>]; START [a:]; NURSE [e:]; GOOSE [}:]; </a:t>
            </a:r>
            <a:r>
              <a:rPr lang="de-DE" sz="2000" dirty="0" err="1">
                <a:solidFill>
                  <a:schemeClr val="tx1"/>
                </a:solidFill>
                <a:latin typeface="+mn-lt"/>
                <a:ea typeface="+mn-ea"/>
                <a:cs typeface="+mn-cs"/>
              </a:rPr>
              <a:t>happY</a:t>
            </a:r>
            <a:r>
              <a:rPr lang="de-DE" sz="2000" dirty="0">
                <a:solidFill>
                  <a:schemeClr val="tx1"/>
                </a:solidFill>
                <a:latin typeface="+mn-lt"/>
                <a:ea typeface="+mn-ea"/>
                <a:cs typeface="+mn-cs"/>
              </a:rPr>
              <a:t> [i ~ i:]; </a:t>
            </a:r>
            <a:r>
              <a:rPr lang="de-DE" sz="2000" dirty="0" err="1">
                <a:solidFill>
                  <a:schemeClr val="tx1"/>
                </a:solidFill>
                <a:latin typeface="+mn-lt"/>
                <a:ea typeface="+mn-ea"/>
                <a:cs typeface="+mn-cs"/>
              </a:rPr>
              <a:t>kissES</a:t>
            </a:r>
            <a:r>
              <a:rPr lang="de-DE" sz="2000" dirty="0">
                <a:solidFill>
                  <a:schemeClr val="tx1"/>
                </a:solidFill>
                <a:latin typeface="+mn-lt"/>
                <a:ea typeface="+mn-ea"/>
                <a:cs typeface="+mn-cs"/>
              </a:rPr>
              <a:t> [@z ~ </a:t>
            </a:r>
            <a:r>
              <a:rPr lang="de-DE" sz="2000" dirty="0" err="1">
                <a:solidFill>
                  <a:schemeClr val="tx1"/>
                </a:solidFill>
                <a:latin typeface="+mn-lt"/>
                <a:ea typeface="+mn-ea"/>
                <a:cs typeface="+mn-cs"/>
              </a:rPr>
              <a:t>Iz</a:t>
            </a:r>
            <a:r>
              <a:rPr lang="de-DE" sz="2000" dirty="0">
                <a:solidFill>
                  <a:schemeClr val="tx1"/>
                </a:solidFill>
                <a:latin typeface="+mn-lt"/>
                <a:ea typeface="+mn-ea"/>
                <a:cs typeface="+mn-cs"/>
              </a:rPr>
              <a:t>]</a:t>
            </a:r>
          </a:p>
        </p:txBody>
      </p:sp>
      <p:sp>
        <p:nvSpPr>
          <p:cNvPr id="9" name="Textfeld 8"/>
          <p:cNvSpPr txBox="1"/>
          <p:nvPr/>
        </p:nvSpPr>
        <p:spPr>
          <a:xfrm>
            <a:off x="1187624" y="1268760"/>
            <a:ext cx="7740352" cy="461665"/>
          </a:xfrm>
          <a:prstGeom prst="rect">
            <a:avLst/>
          </a:prstGeom>
          <a:noFill/>
        </p:spPr>
        <p:txBody>
          <a:bodyPr wrap="square" rtlCol="0">
            <a:spAutoFit/>
          </a:bodyPr>
          <a:lstStyle/>
          <a:p>
            <a:r>
              <a:rPr lang="de-DE" u="sng" dirty="0" smtClean="0"/>
              <a:t>Terry spricht über seine Kindheit 1999</a:t>
            </a:r>
            <a:endParaRPr lang="de-DE" u="sng" dirty="0"/>
          </a:p>
        </p:txBody>
      </p:sp>
      <p:pic>
        <p:nvPicPr>
          <p:cNvPr id="7" name="Scouse.wma">
            <a:hlinkClick r:id="" action="ppaction://media"/>
          </p:cNvPr>
          <p:cNvPicPr>
            <a:picLocks noRot="1" noChangeAspect="1"/>
          </p:cNvPicPr>
          <p:nvPr>
            <a:audioFile r:link="rId1"/>
          </p:nvPr>
        </p:nvPicPr>
        <p:blipFill>
          <a:blip r:embed="rId4" cstate="print"/>
          <a:stretch>
            <a:fillRect/>
          </a:stretch>
        </p:blipFill>
        <p:spPr>
          <a:xfrm>
            <a:off x="1115616" y="1340768"/>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4" name="Rectangle 1032"/>
          <p:cNvSpPr>
            <a:spLocks noGrp="1" noChangeArrowheads="1"/>
          </p:cNvSpPr>
          <p:nvPr>
            <p:ph type="title"/>
          </p:nvPr>
        </p:nvSpPr>
        <p:spPr/>
        <p:txBody>
          <a:bodyPr/>
          <a:lstStyle/>
          <a:p>
            <a:r>
              <a:rPr lang="de-DE" dirty="0" smtClean="0"/>
              <a:t>Manchester / </a:t>
            </a:r>
            <a:r>
              <a:rPr lang="de-DE" dirty="0" err="1" smtClean="0"/>
              <a:t>Mancunian</a:t>
            </a:r>
            <a:endParaRPr lang="de-DE" dirty="0"/>
          </a:p>
        </p:txBody>
      </p:sp>
      <p:sp>
        <p:nvSpPr>
          <p:cNvPr id="70661" name="Text Box 1029"/>
          <p:cNvSpPr txBox="1">
            <a:spLocks noChangeArrowheads="1"/>
          </p:cNvSpPr>
          <p:nvPr/>
        </p:nvSpPr>
        <p:spPr bwMode="auto">
          <a:xfrm>
            <a:off x="5867400" y="3048000"/>
            <a:ext cx="1981200" cy="457200"/>
          </a:xfrm>
          <a:prstGeom prst="rect">
            <a:avLst/>
          </a:prstGeom>
          <a:noFill/>
          <a:ln w="9525">
            <a:noFill/>
            <a:miter lim="800000"/>
            <a:headEnd/>
            <a:tailEnd/>
          </a:ln>
          <a:effectLst/>
        </p:spPr>
        <p:txBody>
          <a:bodyPr>
            <a:spAutoFit/>
          </a:bodyPr>
          <a:lstStyle/>
          <a:p>
            <a:pPr>
              <a:spcBef>
                <a:spcPct val="50000"/>
              </a:spcBef>
            </a:pPr>
            <a:endParaRPr lang="de-DE">
              <a:latin typeface="Tahoma" pitchFamily="34" charset="0"/>
            </a:endParaRPr>
          </a:p>
          <a:p>
            <a:pPr algn="l"/>
            <a:endParaRPr lang="de-DE">
              <a:latin typeface="Tahoma" pitchFamily="34" charset="0"/>
            </a:endParaRPr>
          </a:p>
        </p:txBody>
      </p:sp>
      <p:sp>
        <p:nvSpPr>
          <p:cNvPr id="70666" name="Rectangle 1034"/>
          <p:cNvSpPr>
            <a:spLocks noGrp="1" noChangeArrowheads="1"/>
          </p:cNvSpPr>
          <p:nvPr>
            <p:ph type="body" sz="half" idx="1"/>
          </p:nvPr>
        </p:nvSpPr>
        <p:spPr>
          <a:xfrm>
            <a:off x="1115616" y="1772816"/>
            <a:ext cx="7561460" cy="4427959"/>
          </a:xfrm>
        </p:spPr>
        <p:txBody>
          <a:bodyPr/>
          <a:lstStyle/>
          <a:p>
            <a:pPr>
              <a:buNone/>
            </a:pPr>
            <a:endParaRPr lang="en-US" sz="2000" i="1" dirty="0" smtClean="0"/>
          </a:p>
          <a:p>
            <a:r>
              <a:rPr lang="en-US" sz="2000" i="1" dirty="0">
                <a:solidFill>
                  <a:schemeClr val="tx1"/>
                </a:solidFill>
                <a:latin typeface="+mn-lt"/>
                <a:ea typeface="+mn-ea"/>
                <a:cs typeface="+mn-cs"/>
              </a:rPr>
              <a:t>joined [</a:t>
            </a:r>
            <a:r>
              <a:rPr lang="en-US" sz="2000" i="1" dirty="0" err="1">
                <a:solidFill>
                  <a:schemeClr val="tx1"/>
                </a:solidFill>
                <a:latin typeface="+mn-lt"/>
                <a:ea typeface="+mn-ea"/>
                <a:cs typeface="+mn-cs"/>
              </a:rPr>
              <a:t>dZQInd</a:t>
            </a:r>
            <a:r>
              <a:rPr lang="en-US" sz="2000" i="1" dirty="0">
                <a:solidFill>
                  <a:schemeClr val="tx1"/>
                </a:solidFill>
                <a:latin typeface="+mn-lt"/>
                <a:ea typeface="+mn-ea"/>
                <a:cs typeface="+mn-cs"/>
              </a:rPr>
              <a:t>], take [</a:t>
            </a:r>
            <a:r>
              <a:rPr lang="en-US" sz="2000" i="1" dirty="0" err="1">
                <a:solidFill>
                  <a:schemeClr val="tx1"/>
                </a:solidFill>
                <a:latin typeface="+mn-lt"/>
                <a:ea typeface="+mn-ea"/>
                <a:cs typeface="+mn-cs"/>
              </a:rPr>
              <a:t>tEk</a:t>
            </a:r>
            <a:r>
              <a:rPr lang="en-US" sz="2000" i="1" dirty="0">
                <a:solidFill>
                  <a:schemeClr val="tx1"/>
                </a:solidFill>
                <a:latin typeface="+mn-lt"/>
                <a:ea typeface="+mn-ea"/>
                <a:cs typeface="+mn-cs"/>
              </a:rPr>
              <a:t>], (be)cause [</a:t>
            </a:r>
            <a:r>
              <a:rPr lang="en-US" sz="2000" i="1" dirty="0" err="1">
                <a:solidFill>
                  <a:schemeClr val="tx1"/>
                </a:solidFill>
                <a:latin typeface="+mn-lt"/>
                <a:ea typeface="+mn-ea"/>
                <a:cs typeface="+mn-cs"/>
              </a:rPr>
              <a:t>bIk@z</a:t>
            </a:r>
            <a:r>
              <a:rPr lang="en-US" sz="2000" i="1" dirty="0">
                <a:solidFill>
                  <a:schemeClr val="tx1"/>
                </a:solidFill>
                <a:latin typeface="+mn-lt"/>
                <a:ea typeface="+mn-ea"/>
                <a:cs typeface="+mn-cs"/>
              </a:rPr>
              <a:t> ~ </a:t>
            </a:r>
            <a:r>
              <a:rPr lang="en-US" sz="2000" i="1" dirty="0" err="1">
                <a:solidFill>
                  <a:schemeClr val="tx1"/>
                </a:solidFill>
                <a:latin typeface="+mn-lt"/>
                <a:ea typeface="+mn-ea"/>
                <a:cs typeface="+mn-cs"/>
              </a:rPr>
              <a:t>k@s</a:t>
            </a:r>
            <a:r>
              <a:rPr lang="en-US" sz="2000" i="1" dirty="0">
                <a:solidFill>
                  <a:schemeClr val="tx1"/>
                </a:solidFill>
                <a:latin typeface="+mn-lt"/>
                <a:ea typeface="+mn-ea"/>
                <a:cs typeface="+mn-cs"/>
              </a:rPr>
              <a:t>], with [</a:t>
            </a:r>
            <a:r>
              <a:rPr lang="en-US" sz="2000" i="1" dirty="0" err="1">
                <a:solidFill>
                  <a:schemeClr val="tx1"/>
                </a:solidFill>
                <a:latin typeface="+mn-lt"/>
                <a:ea typeface="+mn-ea"/>
                <a:cs typeface="+mn-cs"/>
              </a:rPr>
              <a:t>wI</a:t>
            </a:r>
            <a:r>
              <a:rPr lang="en-US" sz="2000" i="1" dirty="0">
                <a:solidFill>
                  <a:schemeClr val="tx1"/>
                </a:solidFill>
                <a:latin typeface="+mn-lt"/>
                <a:ea typeface="+mn-ea"/>
                <a:cs typeface="+mn-cs"/>
              </a:rPr>
              <a:t>], </a:t>
            </a:r>
            <a:r>
              <a:rPr lang="en-US" sz="2000" i="1" dirty="0" err="1">
                <a:solidFill>
                  <a:schemeClr val="tx1"/>
                </a:solidFill>
                <a:latin typeface="+mn-lt"/>
                <a:ea typeface="+mn-ea"/>
                <a:cs typeface="+mn-cs"/>
              </a:rPr>
              <a:t>Sandringham</a:t>
            </a:r>
            <a:r>
              <a:rPr lang="en-US" sz="2000" i="1" dirty="0">
                <a:solidFill>
                  <a:schemeClr val="tx1"/>
                </a:solidFill>
                <a:latin typeface="+mn-lt"/>
                <a:ea typeface="+mn-ea"/>
                <a:cs typeface="+mn-cs"/>
              </a:rPr>
              <a:t> [</a:t>
            </a:r>
            <a:r>
              <a:rPr lang="en-US" sz="2000" i="1" dirty="0" err="1">
                <a:solidFill>
                  <a:schemeClr val="tx1"/>
                </a:solidFill>
                <a:latin typeface="+mn-lt"/>
                <a:ea typeface="+mn-ea"/>
                <a:cs typeface="+mn-cs"/>
              </a:rPr>
              <a:t>sandr</a:t>
            </a:r>
            <a:r>
              <a:rPr lang="en-US" sz="2000" i="1" dirty="0">
                <a:solidFill>
                  <a:schemeClr val="tx1"/>
                </a:solidFill>
                <a:latin typeface="+mn-lt"/>
                <a:ea typeface="+mn-ea"/>
                <a:cs typeface="+mn-cs"/>
              </a:rPr>
              <a:t>/</a:t>
            </a:r>
            <a:r>
              <a:rPr lang="en-US" sz="2000" i="1" dirty="0" err="1">
                <a:solidFill>
                  <a:schemeClr val="tx1"/>
                </a:solidFill>
                <a:latin typeface="+mn-lt"/>
                <a:ea typeface="+mn-ea"/>
                <a:cs typeface="+mn-cs"/>
              </a:rPr>
              <a:t>INg@m</a:t>
            </a:r>
            <a:r>
              <a:rPr lang="en-US" sz="2000" i="1" dirty="0">
                <a:solidFill>
                  <a:schemeClr val="tx1"/>
                </a:solidFill>
                <a:latin typeface="+mn-lt"/>
                <a:ea typeface="+mn-ea"/>
                <a:cs typeface="+mn-cs"/>
              </a:rPr>
              <a:t>], year</a:t>
            </a:r>
          </a:p>
          <a:p>
            <a:r>
              <a:rPr lang="en-US" sz="2000" dirty="0">
                <a:solidFill>
                  <a:schemeClr val="tx1"/>
                </a:solidFill>
                <a:latin typeface="+mn-lt"/>
                <a:ea typeface="+mn-ea"/>
                <a:cs typeface="+mn-cs"/>
              </a:rPr>
              <a:t>GOAT [QU]; MOUTH [au]; PRICE [a:I]; START [a:]; NORTH [Q:]; GOOSE [}:]; </a:t>
            </a:r>
            <a:r>
              <a:rPr lang="en-US" sz="2000" dirty="0" err="1">
                <a:solidFill>
                  <a:schemeClr val="tx1"/>
                </a:solidFill>
                <a:latin typeface="+mn-lt"/>
                <a:ea typeface="+mn-ea"/>
                <a:cs typeface="+mn-cs"/>
              </a:rPr>
              <a:t>happY</a:t>
            </a:r>
            <a:r>
              <a:rPr lang="en-US" sz="2000" dirty="0">
                <a:solidFill>
                  <a:schemeClr val="tx1"/>
                </a:solidFill>
                <a:latin typeface="+mn-lt"/>
                <a:ea typeface="+mn-ea"/>
                <a:cs typeface="+mn-cs"/>
              </a:rPr>
              <a:t> [I &gt; E]</a:t>
            </a:r>
            <a:endParaRPr lang="de-DE" sz="2000" dirty="0">
              <a:solidFill>
                <a:schemeClr val="tx1"/>
              </a:solidFill>
              <a:latin typeface="+mn-lt"/>
              <a:ea typeface="+mn-ea"/>
              <a:cs typeface="+mn-cs"/>
            </a:endParaRPr>
          </a:p>
        </p:txBody>
      </p:sp>
      <p:sp>
        <p:nvSpPr>
          <p:cNvPr id="9" name="Textfeld 8"/>
          <p:cNvSpPr txBox="1"/>
          <p:nvPr/>
        </p:nvSpPr>
        <p:spPr>
          <a:xfrm>
            <a:off x="1187624" y="1268760"/>
            <a:ext cx="7740352" cy="461665"/>
          </a:xfrm>
          <a:prstGeom prst="rect">
            <a:avLst/>
          </a:prstGeom>
          <a:noFill/>
        </p:spPr>
        <p:txBody>
          <a:bodyPr wrap="square" rtlCol="0">
            <a:spAutoFit/>
          </a:bodyPr>
          <a:lstStyle/>
          <a:p>
            <a:r>
              <a:rPr lang="de-DE" u="sng" dirty="0" smtClean="0"/>
              <a:t>Barry spricht über Taubensport 1998</a:t>
            </a:r>
            <a:endParaRPr lang="de-DE" u="sng" dirty="0"/>
          </a:p>
        </p:txBody>
      </p:sp>
      <p:pic>
        <p:nvPicPr>
          <p:cNvPr id="8" name="Manchester.wma">
            <a:hlinkClick r:id="" action="ppaction://media"/>
          </p:cNvPr>
          <p:cNvPicPr>
            <a:picLocks noRot="1" noChangeAspect="1"/>
          </p:cNvPicPr>
          <p:nvPr>
            <a:audioFile r:link="rId1"/>
          </p:nvPr>
        </p:nvPicPr>
        <p:blipFill>
          <a:blip r:embed="rId4" cstate="print"/>
          <a:stretch>
            <a:fillRect/>
          </a:stretch>
        </p:blipFill>
        <p:spPr>
          <a:xfrm>
            <a:off x="1115616" y="1340768"/>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38822" fill="hold"/>
                                        <p:tgtEl>
                                          <p:spTgt spid="8"/>
                                        </p:tgtEl>
                                      </p:cBhvr>
                                    </p:cmd>
                                  </p:childTnLst>
                                </p:cTn>
                              </p:par>
                            </p:childTnLst>
                          </p:cTn>
                        </p:par>
                      </p:childTnLst>
                    </p:cTn>
                  </p:par>
                </p:childTnLst>
              </p:cTn>
              <p:nextCondLst>
                <p:cond evt="onClick" delay="0">
                  <p:tgtEl>
                    <p:spTgt spid="8"/>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4" name="Rectangle 1032"/>
          <p:cNvSpPr>
            <a:spLocks noGrp="1" noChangeArrowheads="1"/>
          </p:cNvSpPr>
          <p:nvPr>
            <p:ph type="title"/>
          </p:nvPr>
        </p:nvSpPr>
        <p:spPr/>
        <p:txBody>
          <a:bodyPr/>
          <a:lstStyle/>
          <a:p>
            <a:r>
              <a:rPr lang="de-DE" dirty="0" err="1" smtClean="0"/>
              <a:t>Northumberland</a:t>
            </a:r>
            <a:r>
              <a:rPr lang="de-DE" dirty="0" smtClean="0"/>
              <a:t> / </a:t>
            </a:r>
            <a:r>
              <a:rPr lang="de-DE" dirty="0" err="1" smtClean="0"/>
              <a:t>Geordie</a:t>
            </a:r>
            <a:endParaRPr lang="de-DE" dirty="0"/>
          </a:p>
        </p:txBody>
      </p:sp>
      <p:sp>
        <p:nvSpPr>
          <p:cNvPr id="70661" name="Text Box 1029"/>
          <p:cNvSpPr txBox="1">
            <a:spLocks noChangeArrowheads="1"/>
          </p:cNvSpPr>
          <p:nvPr/>
        </p:nvSpPr>
        <p:spPr bwMode="auto">
          <a:xfrm>
            <a:off x="5867400" y="3048000"/>
            <a:ext cx="1981200" cy="457200"/>
          </a:xfrm>
          <a:prstGeom prst="rect">
            <a:avLst/>
          </a:prstGeom>
          <a:noFill/>
          <a:ln w="9525">
            <a:noFill/>
            <a:miter lim="800000"/>
            <a:headEnd/>
            <a:tailEnd/>
          </a:ln>
          <a:effectLst/>
        </p:spPr>
        <p:txBody>
          <a:bodyPr>
            <a:spAutoFit/>
          </a:bodyPr>
          <a:lstStyle/>
          <a:p>
            <a:pPr>
              <a:spcBef>
                <a:spcPct val="50000"/>
              </a:spcBef>
            </a:pPr>
            <a:endParaRPr lang="de-DE">
              <a:latin typeface="Tahoma" pitchFamily="34" charset="0"/>
            </a:endParaRPr>
          </a:p>
          <a:p>
            <a:pPr algn="l"/>
            <a:endParaRPr lang="de-DE">
              <a:latin typeface="Tahoma" pitchFamily="34" charset="0"/>
            </a:endParaRPr>
          </a:p>
        </p:txBody>
      </p:sp>
      <p:sp>
        <p:nvSpPr>
          <p:cNvPr id="70666" name="Rectangle 1034"/>
          <p:cNvSpPr>
            <a:spLocks noGrp="1" noChangeArrowheads="1"/>
          </p:cNvSpPr>
          <p:nvPr>
            <p:ph type="body" sz="half" idx="1"/>
          </p:nvPr>
        </p:nvSpPr>
        <p:spPr>
          <a:xfrm>
            <a:off x="1115616" y="1772816"/>
            <a:ext cx="7561460" cy="4427959"/>
          </a:xfrm>
        </p:spPr>
        <p:txBody>
          <a:bodyPr/>
          <a:lstStyle/>
          <a:p>
            <a:pPr>
              <a:buNone/>
            </a:pPr>
            <a:endParaRPr lang="en-US" sz="2000" i="1" dirty="0" smtClean="0"/>
          </a:p>
          <a:p>
            <a:r>
              <a:rPr lang="en-US" sz="2000" i="1" dirty="0">
                <a:solidFill>
                  <a:schemeClr val="tx1"/>
                </a:solidFill>
                <a:latin typeface="+mn-lt"/>
                <a:ea typeface="+mn-ea"/>
                <a:cs typeface="+mn-cs"/>
              </a:rPr>
              <a:t>our lass = </a:t>
            </a:r>
            <a:r>
              <a:rPr lang="en-US" sz="2000" i="1" dirty="0" err="1" smtClean="0"/>
              <a:t>meine</a:t>
            </a:r>
            <a:r>
              <a:rPr lang="en-US" sz="2000" i="1" dirty="0" smtClean="0"/>
              <a:t> Frau</a:t>
            </a:r>
            <a:r>
              <a:rPr lang="en-US" sz="2000" i="1" dirty="0" smtClean="0">
                <a:solidFill>
                  <a:schemeClr val="tx1"/>
                </a:solidFill>
                <a:latin typeface="+mn-lt"/>
                <a:ea typeface="+mn-ea"/>
                <a:cs typeface="+mn-cs"/>
              </a:rPr>
              <a:t>; </a:t>
            </a:r>
            <a:r>
              <a:rPr lang="en-US" sz="2000" i="1" dirty="0" err="1">
                <a:solidFill>
                  <a:schemeClr val="tx1"/>
                </a:solidFill>
                <a:latin typeface="+mn-lt"/>
                <a:ea typeface="+mn-ea"/>
                <a:cs typeface="+mn-cs"/>
              </a:rPr>
              <a:t>gan</a:t>
            </a:r>
            <a:r>
              <a:rPr lang="en-US" sz="2000" i="1" dirty="0">
                <a:solidFill>
                  <a:schemeClr val="tx1"/>
                </a:solidFill>
                <a:latin typeface="+mn-lt"/>
                <a:ea typeface="+mn-ea"/>
                <a:cs typeface="+mn-cs"/>
              </a:rPr>
              <a:t> = </a:t>
            </a:r>
            <a:r>
              <a:rPr lang="en-US" sz="2000" i="1" dirty="0" err="1" smtClean="0"/>
              <a:t>ging</a:t>
            </a:r>
            <a:r>
              <a:rPr lang="en-US" sz="2000" i="1" dirty="0" smtClean="0"/>
              <a:t> </a:t>
            </a:r>
            <a:r>
              <a:rPr lang="en-US" sz="2000" i="1" dirty="0" smtClean="0">
                <a:solidFill>
                  <a:schemeClr val="tx1"/>
                </a:solidFill>
                <a:latin typeface="+mn-lt"/>
                <a:ea typeface="+mn-ea"/>
                <a:cs typeface="+mn-cs"/>
              </a:rPr>
              <a:t>; </a:t>
            </a:r>
            <a:r>
              <a:rPr lang="en-US" sz="2000" i="1" dirty="0" err="1">
                <a:solidFill>
                  <a:schemeClr val="tx1"/>
                </a:solidFill>
                <a:latin typeface="+mn-lt"/>
                <a:ea typeface="+mn-ea"/>
                <a:cs typeface="+mn-cs"/>
              </a:rPr>
              <a:t>bairn</a:t>
            </a:r>
            <a:r>
              <a:rPr lang="en-US" sz="2000" i="1" dirty="0">
                <a:solidFill>
                  <a:schemeClr val="tx1"/>
                </a:solidFill>
                <a:latin typeface="+mn-lt"/>
                <a:ea typeface="+mn-ea"/>
                <a:cs typeface="+mn-cs"/>
              </a:rPr>
              <a:t> = </a:t>
            </a:r>
            <a:r>
              <a:rPr lang="en-US" sz="2000" i="1" dirty="0" err="1" smtClean="0">
                <a:solidFill>
                  <a:schemeClr val="tx1"/>
                </a:solidFill>
                <a:latin typeface="+mn-lt"/>
                <a:ea typeface="+mn-ea"/>
                <a:cs typeface="+mn-cs"/>
              </a:rPr>
              <a:t>kleines</a:t>
            </a:r>
            <a:r>
              <a:rPr lang="en-US" sz="2000" i="1" dirty="0" smtClean="0">
                <a:solidFill>
                  <a:schemeClr val="tx1"/>
                </a:solidFill>
                <a:latin typeface="+mn-lt"/>
                <a:ea typeface="+mn-ea"/>
                <a:cs typeface="+mn-cs"/>
              </a:rPr>
              <a:t> Kind; </a:t>
            </a:r>
            <a:r>
              <a:rPr lang="en-US" sz="2000" i="1" dirty="0" err="1">
                <a:solidFill>
                  <a:schemeClr val="tx1"/>
                </a:solidFill>
                <a:latin typeface="+mn-lt"/>
                <a:ea typeface="+mn-ea"/>
                <a:cs typeface="+mn-cs"/>
              </a:rPr>
              <a:t>divvent</a:t>
            </a:r>
            <a:r>
              <a:rPr lang="en-US" sz="2000" i="1" dirty="0">
                <a:solidFill>
                  <a:schemeClr val="tx1"/>
                </a:solidFill>
                <a:latin typeface="+mn-lt"/>
                <a:ea typeface="+mn-ea"/>
                <a:cs typeface="+mn-cs"/>
              </a:rPr>
              <a:t> = </a:t>
            </a:r>
            <a:r>
              <a:rPr lang="en-US" sz="2000" i="1" dirty="0" err="1" smtClean="0">
                <a:solidFill>
                  <a:schemeClr val="tx1"/>
                </a:solidFill>
                <a:latin typeface="+mn-lt"/>
                <a:ea typeface="+mn-ea"/>
                <a:cs typeface="+mn-cs"/>
              </a:rPr>
              <a:t>nicht</a:t>
            </a:r>
            <a:r>
              <a:rPr lang="en-US" sz="2000" i="1" dirty="0" smtClean="0">
                <a:solidFill>
                  <a:schemeClr val="tx1"/>
                </a:solidFill>
                <a:latin typeface="+mn-lt"/>
                <a:ea typeface="+mn-ea"/>
                <a:cs typeface="+mn-cs"/>
              </a:rPr>
              <a:t>; </a:t>
            </a:r>
            <a:r>
              <a:rPr lang="en-US" sz="2000" i="1" dirty="0" err="1">
                <a:solidFill>
                  <a:schemeClr val="tx1"/>
                </a:solidFill>
                <a:latin typeface="+mn-lt"/>
                <a:ea typeface="+mn-ea"/>
                <a:cs typeface="+mn-cs"/>
              </a:rPr>
              <a:t>naebody</a:t>
            </a:r>
            <a:r>
              <a:rPr lang="en-US" sz="2000" i="1" dirty="0">
                <a:solidFill>
                  <a:schemeClr val="tx1"/>
                </a:solidFill>
                <a:latin typeface="+mn-lt"/>
                <a:ea typeface="+mn-ea"/>
                <a:cs typeface="+mn-cs"/>
              </a:rPr>
              <a:t> = </a:t>
            </a:r>
            <a:r>
              <a:rPr lang="en-US" sz="2000" i="1" dirty="0" err="1" smtClean="0">
                <a:solidFill>
                  <a:schemeClr val="tx1"/>
                </a:solidFill>
                <a:latin typeface="+mn-lt"/>
                <a:ea typeface="+mn-ea"/>
                <a:cs typeface="+mn-cs"/>
              </a:rPr>
              <a:t>niemand</a:t>
            </a:r>
            <a:r>
              <a:rPr lang="en-US" sz="2000" i="1" dirty="0" smtClean="0">
                <a:solidFill>
                  <a:schemeClr val="tx1"/>
                </a:solidFill>
                <a:latin typeface="+mn-lt"/>
                <a:ea typeface="+mn-ea"/>
                <a:cs typeface="+mn-cs"/>
              </a:rPr>
              <a:t>; </a:t>
            </a:r>
            <a:r>
              <a:rPr lang="en-US" sz="2000" i="1" dirty="0" err="1">
                <a:solidFill>
                  <a:schemeClr val="tx1"/>
                </a:solidFill>
                <a:latin typeface="+mn-lt"/>
                <a:ea typeface="+mn-ea"/>
                <a:cs typeface="+mn-cs"/>
              </a:rPr>
              <a:t>nae</a:t>
            </a:r>
            <a:r>
              <a:rPr lang="en-US" sz="2000" i="1" dirty="0">
                <a:solidFill>
                  <a:schemeClr val="tx1"/>
                </a:solidFill>
                <a:latin typeface="+mn-lt"/>
                <a:ea typeface="+mn-ea"/>
                <a:cs typeface="+mn-cs"/>
              </a:rPr>
              <a:t> = </a:t>
            </a:r>
            <a:r>
              <a:rPr lang="en-US" sz="2000" i="1" dirty="0" smtClean="0"/>
              <a:t>nein</a:t>
            </a:r>
            <a:r>
              <a:rPr lang="en-US" sz="2000" i="1" dirty="0" smtClean="0">
                <a:solidFill>
                  <a:schemeClr val="tx1"/>
                </a:solidFill>
                <a:latin typeface="+mn-lt"/>
                <a:ea typeface="+mn-ea"/>
                <a:cs typeface="+mn-cs"/>
              </a:rPr>
              <a:t>; reckon </a:t>
            </a:r>
            <a:r>
              <a:rPr lang="en-US" sz="2000" i="1" dirty="0">
                <a:solidFill>
                  <a:schemeClr val="tx1"/>
                </a:solidFill>
                <a:latin typeface="+mn-lt"/>
                <a:ea typeface="+mn-ea"/>
                <a:cs typeface="+mn-cs"/>
              </a:rPr>
              <a:t>= </a:t>
            </a:r>
            <a:r>
              <a:rPr lang="en-US" sz="2000" i="1" dirty="0" err="1" smtClean="0">
                <a:solidFill>
                  <a:schemeClr val="tx1"/>
                </a:solidFill>
                <a:latin typeface="+mn-lt"/>
                <a:ea typeface="+mn-ea"/>
                <a:cs typeface="+mn-cs"/>
              </a:rPr>
              <a:t>denken</a:t>
            </a:r>
            <a:r>
              <a:rPr lang="en-US" sz="2000" i="1" dirty="0" smtClean="0">
                <a:solidFill>
                  <a:schemeClr val="tx1"/>
                </a:solidFill>
                <a:latin typeface="+mn-lt"/>
                <a:ea typeface="+mn-ea"/>
                <a:cs typeface="+mn-cs"/>
              </a:rPr>
              <a:t>(</a:t>
            </a:r>
            <a:r>
              <a:rPr lang="en-US" sz="2000" i="1" dirty="0" err="1" smtClean="0">
                <a:solidFill>
                  <a:schemeClr val="tx1"/>
                </a:solidFill>
                <a:latin typeface="+mn-lt"/>
                <a:ea typeface="+mn-ea"/>
                <a:cs typeface="+mn-cs"/>
              </a:rPr>
              <a:t>schätzen</a:t>
            </a:r>
            <a:r>
              <a:rPr lang="en-US" sz="2000" i="1" dirty="0" smtClean="0">
                <a:solidFill>
                  <a:schemeClr val="tx1"/>
                </a:solidFill>
                <a:latin typeface="+mn-lt"/>
                <a:ea typeface="+mn-ea"/>
                <a:cs typeface="+mn-cs"/>
              </a:rPr>
              <a:t>); </a:t>
            </a:r>
            <a:r>
              <a:rPr lang="en-US" sz="2000" i="1" dirty="0">
                <a:solidFill>
                  <a:schemeClr val="tx1"/>
                </a:solidFill>
                <a:latin typeface="+mn-lt"/>
                <a:ea typeface="+mn-ea"/>
                <a:cs typeface="+mn-cs"/>
              </a:rPr>
              <a:t>naught = </a:t>
            </a:r>
            <a:r>
              <a:rPr lang="en-US" sz="2000" i="1" dirty="0" err="1" smtClean="0">
                <a:solidFill>
                  <a:schemeClr val="tx1"/>
                </a:solidFill>
                <a:latin typeface="+mn-lt"/>
                <a:ea typeface="+mn-ea"/>
                <a:cs typeface="+mn-cs"/>
              </a:rPr>
              <a:t>nichts</a:t>
            </a:r>
            <a:r>
              <a:rPr lang="en-US" sz="2000" i="1" dirty="0" smtClean="0">
                <a:solidFill>
                  <a:schemeClr val="tx1"/>
                </a:solidFill>
                <a:latin typeface="+mn-lt"/>
                <a:ea typeface="+mn-ea"/>
                <a:cs typeface="+mn-cs"/>
              </a:rPr>
              <a:t>; </a:t>
            </a:r>
            <a:r>
              <a:rPr lang="en-US" sz="2000" i="1" dirty="0">
                <a:solidFill>
                  <a:schemeClr val="tx1"/>
                </a:solidFill>
                <a:latin typeface="+mn-lt"/>
                <a:ea typeface="+mn-ea"/>
                <a:cs typeface="+mn-cs"/>
              </a:rPr>
              <a:t>aye = </a:t>
            </a:r>
            <a:r>
              <a:rPr lang="en-US" sz="2000" i="1" dirty="0" err="1" smtClean="0"/>
              <a:t>ja</a:t>
            </a:r>
            <a:r>
              <a:rPr lang="en-US" sz="2000" i="1" dirty="0" smtClean="0">
                <a:solidFill>
                  <a:schemeClr val="tx1"/>
                </a:solidFill>
                <a:latin typeface="+mn-lt"/>
                <a:ea typeface="+mn-ea"/>
                <a:cs typeface="+mn-cs"/>
              </a:rPr>
              <a:t>; </a:t>
            </a:r>
            <a:r>
              <a:rPr lang="en-US" sz="2000" i="1" dirty="0">
                <a:solidFill>
                  <a:schemeClr val="tx1"/>
                </a:solidFill>
                <a:latin typeface="+mn-lt"/>
                <a:ea typeface="+mn-ea"/>
                <a:cs typeface="+mn-cs"/>
              </a:rPr>
              <a:t>crack </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heftige</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Scherze</a:t>
            </a:r>
            <a:r>
              <a:rPr lang="en-US" sz="2000" i="1" dirty="0" smtClean="0">
                <a:solidFill>
                  <a:schemeClr val="tx1"/>
                </a:solidFill>
                <a:latin typeface="+mn-lt"/>
                <a:ea typeface="+mn-ea"/>
                <a:cs typeface="+mn-cs"/>
              </a:rPr>
              <a:t>; </a:t>
            </a:r>
            <a:r>
              <a:rPr lang="en-US" sz="2000" i="1" dirty="0">
                <a:solidFill>
                  <a:schemeClr val="tx1"/>
                </a:solidFill>
                <a:latin typeface="+mn-lt"/>
                <a:ea typeface="+mn-ea"/>
                <a:cs typeface="+mn-cs"/>
              </a:rPr>
              <a:t>blackguard </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fluchen</a:t>
            </a:r>
            <a:r>
              <a:rPr lang="en-US" sz="2000" i="1" dirty="0" smtClean="0">
                <a:solidFill>
                  <a:schemeClr val="tx1"/>
                </a:solidFill>
                <a:latin typeface="+mn-lt"/>
                <a:ea typeface="+mn-ea"/>
                <a:cs typeface="+mn-cs"/>
              </a:rPr>
              <a:t>; </a:t>
            </a:r>
            <a:r>
              <a:rPr lang="en-US" sz="2000" i="1" dirty="0" err="1">
                <a:solidFill>
                  <a:schemeClr val="tx1"/>
                </a:solidFill>
                <a:latin typeface="+mn-lt"/>
                <a:ea typeface="+mn-ea"/>
                <a:cs typeface="+mn-cs"/>
              </a:rPr>
              <a:t>clarts</a:t>
            </a:r>
            <a:r>
              <a:rPr lang="en-US" sz="2000" i="1" dirty="0">
                <a:solidFill>
                  <a:schemeClr val="tx1"/>
                </a:solidFill>
                <a:latin typeface="+mn-lt"/>
                <a:ea typeface="+mn-ea"/>
                <a:cs typeface="+mn-cs"/>
              </a:rPr>
              <a:t> </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Dreck</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Schmutz</a:t>
            </a:r>
            <a:endParaRPr lang="en-US" sz="2000" i="1" dirty="0">
              <a:solidFill>
                <a:schemeClr val="tx1"/>
              </a:solidFill>
              <a:latin typeface="+mn-lt"/>
              <a:ea typeface="+mn-ea"/>
              <a:cs typeface="+mn-cs"/>
            </a:endParaRPr>
          </a:p>
          <a:p>
            <a:r>
              <a:rPr lang="en-US" sz="2000" dirty="0">
                <a:solidFill>
                  <a:schemeClr val="tx1"/>
                </a:solidFill>
                <a:latin typeface="+mn-lt"/>
                <a:ea typeface="+mn-ea"/>
                <a:cs typeface="+mn-cs"/>
              </a:rPr>
              <a:t>(</a:t>
            </a:r>
            <a:r>
              <a:rPr lang="en-US" sz="2000" i="1" dirty="0">
                <a:solidFill>
                  <a:schemeClr val="tx1"/>
                </a:solidFill>
                <a:latin typeface="+mn-lt"/>
                <a:ea typeface="+mn-ea"/>
                <a:cs typeface="+mn-cs"/>
              </a:rPr>
              <a:t>lucky [</a:t>
            </a:r>
            <a:r>
              <a:rPr lang="en-US" sz="2000" i="1" dirty="0" err="1">
                <a:solidFill>
                  <a:schemeClr val="tx1"/>
                </a:solidFill>
                <a:latin typeface="+mn-lt"/>
                <a:ea typeface="+mn-ea"/>
                <a:cs typeface="+mn-cs"/>
              </a:rPr>
              <a:t>lU?ki</a:t>
            </a:r>
            <a:r>
              <a:rPr lang="en-US" sz="2000" i="1" dirty="0">
                <a:solidFill>
                  <a:schemeClr val="tx1"/>
                </a:solidFill>
                <a:latin typeface="+mn-lt"/>
                <a:ea typeface="+mn-ea"/>
                <a:cs typeface="+mn-cs"/>
              </a:rPr>
              <a:t>], quick [</a:t>
            </a:r>
            <a:r>
              <a:rPr lang="en-US" sz="2000" i="1" dirty="0" err="1">
                <a:solidFill>
                  <a:schemeClr val="tx1"/>
                </a:solidFill>
                <a:latin typeface="+mn-lt"/>
                <a:ea typeface="+mn-ea"/>
                <a:cs typeface="+mn-cs"/>
              </a:rPr>
              <a:t>kwI?k</a:t>
            </a:r>
            <a:r>
              <a:rPr lang="en-US" sz="2000" i="1" dirty="0">
                <a:solidFill>
                  <a:schemeClr val="tx1"/>
                </a:solidFill>
                <a:latin typeface="+mn-lt"/>
                <a:ea typeface="+mn-ea"/>
                <a:cs typeface="+mn-cs"/>
              </a:rPr>
              <a:t>] as I could, </a:t>
            </a:r>
            <a:r>
              <a:rPr lang="en-US" sz="2000" i="1" dirty="0" err="1">
                <a:solidFill>
                  <a:schemeClr val="tx1"/>
                </a:solidFill>
                <a:latin typeface="+mn-lt"/>
                <a:ea typeface="+mn-ea"/>
                <a:cs typeface="+mn-cs"/>
              </a:rPr>
              <a:t>workING</a:t>
            </a:r>
            <a:r>
              <a:rPr lang="en-US" sz="2000" i="1" dirty="0">
                <a:solidFill>
                  <a:schemeClr val="tx1"/>
                </a:solidFill>
                <a:latin typeface="+mn-lt"/>
                <a:ea typeface="+mn-ea"/>
                <a:cs typeface="+mn-cs"/>
              </a:rPr>
              <a:t> [</a:t>
            </a:r>
            <a:r>
              <a:rPr lang="en-US" sz="2000" i="1" dirty="0" err="1">
                <a:solidFill>
                  <a:schemeClr val="tx1"/>
                </a:solidFill>
                <a:latin typeface="+mn-lt"/>
                <a:ea typeface="+mn-ea"/>
                <a:cs typeface="+mn-cs"/>
              </a:rPr>
              <a:t>wO</a:t>
            </a:r>
            <a:r>
              <a:rPr lang="en-US" sz="2000" i="1" dirty="0">
                <a:solidFill>
                  <a:schemeClr val="tx1"/>
                </a:solidFill>
                <a:latin typeface="+mn-lt"/>
                <a:ea typeface="+mn-ea"/>
                <a:cs typeface="+mn-cs"/>
              </a:rPr>
              <a:t>:?k=n], in the back [</a:t>
            </a:r>
            <a:r>
              <a:rPr lang="en-US" sz="2000" i="1" dirty="0" err="1">
                <a:solidFill>
                  <a:schemeClr val="tx1"/>
                </a:solidFill>
                <a:latin typeface="+mn-lt"/>
                <a:ea typeface="+mn-ea"/>
                <a:cs typeface="+mn-cs"/>
              </a:rPr>
              <a:t>ba?k</a:t>
            </a:r>
            <a:r>
              <a:rPr lang="en-US" sz="2000" i="1" dirty="0">
                <a:solidFill>
                  <a:schemeClr val="tx1"/>
                </a:solidFill>
                <a:latin typeface="+mn-lt"/>
                <a:ea typeface="+mn-ea"/>
                <a:cs typeface="+mn-cs"/>
              </a:rPr>
              <a:t>] of </a:t>
            </a:r>
            <a:r>
              <a:rPr lang="en-US" sz="2000" i="1" dirty="0" smtClean="0">
                <a:solidFill>
                  <a:schemeClr val="tx1"/>
                </a:solidFill>
                <a:latin typeface="+mn-lt"/>
                <a:ea typeface="+mn-ea"/>
                <a:cs typeface="+mn-cs"/>
              </a:rPr>
              <a:t>your mind</a:t>
            </a:r>
            <a:r>
              <a:rPr lang="en-US" sz="2000" i="1" dirty="0">
                <a:solidFill>
                  <a:schemeClr val="tx1"/>
                </a:solidFill>
                <a:latin typeface="+mn-lt"/>
                <a:ea typeface="+mn-ea"/>
                <a:cs typeface="+mn-cs"/>
              </a:rPr>
              <a:t>, reckon [r/</a:t>
            </a:r>
            <a:r>
              <a:rPr lang="en-US" sz="2000" i="1" dirty="0" err="1">
                <a:solidFill>
                  <a:schemeClr val="tx1"/>
                </a:solidFill>
                <a:latin typeface="+mn-lt"/>
                <a:ea typeface="+mn-ea"/>
                <a:cs typeface="+mn-cs"/>
              </a:rPr>
              <a:t>E?k</a:t>
            </a:r>
            <a:r>
              <a:rPr lang="en-US" sz="2000" i="1" dirty="0">
                <a:solidFill>
                  <a:schemeClr val="tx1"/>
                </a:solidFill>
                <a:latin typeface="+mn-lt"/>
                <a:ea typeface="+mn-ea"/>
                <a:cs typeface="+mn-cs"/>
              </a:rPr>
              <a:t>=n], like [</a:t>
            </a:r>
            <a:r>
              <a:rPr lang="en-US" sz="2000" i="1" dirty="0" err="1">
                <a:solidFill>
                  <a:schemeClr val="tx1"/>
                </a:solidFill>
                <a:latin typeface="+mn-lt"/>
                <a:ea typeface="+mn-ea"/>
                <a:cs typeface="+mn-cs"/>
              </a:rPr>
              <a:t>lEI?k</a:t>
            </a:r>
            <a:r>
              <a:rPr lang="en-US" sz="2000" i="1" dirty="0">
                <a:solidFill>
                  <a:schemeClr val="tx1"/>
                </a:solidFill>
                <a:latin typeface="+mn-lt"/>
                <a:ea typeface="+mn-ea"/>
                <a:cs typeface="+mn-cs"/>
              </a:rPr>
              <a:t>] a machine, I work [</a:t>
            </a:r>
            <a:r>
              <a:rPr lang="en-US" sz="2000" i="1" dirty="0" err="1">
                <a:solidFill>
                  <a:schemeClr val="tx1"/>
                </a:solidFill>
                <a:latin typeface="+mn-lt"/>
                <a:ea typeface="+mn-ea"/>
                <a:cs typeface="+mn-cs"/>
              </a:rPr>
              <a:t>wO</a:t>
            </a:r>
            <a:r>
              <a:rPr lang="en-US" sz="2000" i="1" dirty="0">
                <a:solidFill>
                  <a:schemeClr val="tx1"/>
                </a:solidFill>
                <a:latin typeface="+mn-lt"/>
                <a:ea typeface="+mn-ea"/>
                <a:cs typeface="+mn-cs"/>
              </a:rPr>
              <a:t>:?k] at a college and </a:t>
            </a:r>
            <a:r>
              <a:rPr lang="en-US" sz="2000" i="1" dirty="0" err="1">
                <a:solidFill>
                  <a:schemeClr val="tx1"/>
                </a:solidFill>
                <a:latin typeface="+mn-lt"/>
                <a:ea typeface="+mn-ea"/>
                <a:cs typeface="+mn-cs"/>
              </a:rPr>
              <a:t>lookING</a:t>
            </a:r>
            <a:r>
              <a:rPr lang="en-US" sz="2000" i="1" dirty="0">
                <a:solidFill>
                  <a:schemeClr val="tx1"/>
                </a:solidFill>
                <a:latin typeface="+mn-lt"/>
                <a:ea typeface="+mn-ea"/>
                <a:cs typeface="+mn-cs"/>
              </a:rPr>
              <a:t> [</a:t>
            </a:r>
            <a:r>
              <a:rPr lang="en-US" sz="2000" i="1" dirty="0" err="1">
                <a:solidFill>
                  <a:schemeClr val="tx1"/>
                </a:solidFill>
                <a:latin typeface="+mn-lt"/>
                <a:ea typeface="+mn-ea"/>
                <a:cs typeface="+mn-cs"/>
              </a:rPr>
              <a:t>lU?k@n</a:t>
            </a:r>
            <a:r>
              <a:rPr lang="en-US" sz="2000" i="1" dirty="0">
                <a:solidFill>
                  <a:schemeClr val="tx1"/>
                </a:solidFill>
                <a:latin typeface="+mn-lt"/>
                <a:ea typeface="+mn-ea"/>
                <a:cs typeface="+mn-cs"/>
              </a:rPr>
              <a:t>]); </a:t>
            </a:r>
            <a:endParaRPr lang="en-US" sz="2000" i="1" dirty="0" smtClean="0">
              <a:solidFill>
                <a:schemeClr val="tx1"/>
              </a:solidFill>
              <a:latin typeface="+mn-lt"/>
              <a:ea typeface="+mn-ea"/>
              <a:cs typeface="+mn-cs"/>
            </a:endParaRPr>
          </a:p>
          <a:p>
            <a:r>
              <a:rPr lang="de-DE" sz="2000" dirty="0">
                <a:solidFill>
                  <a:schemeClr val="tx1"/>
                </a:solidFill>
                <a:latin typeface="+mn-lt"/>
                <a:ea typeface="+mn-ea"/>
                <a:cs typeface="+mn-cs"/>
              </a:rPr>
              <a:t>FACE [e@ &gt; e:]; GOAT [8:]; MOUTH [u: &gt; @U ~ </a:t>
            </a:r>
            <a:r>
              <a:rPr lang="de-DE" sz="2000" dirty="0" err="1">
                <a:solidFill>
                  <a:schemeClr val="tx1"/>
                </a:solidFill>
                <a:latin typeface="+mn-lt"/>
                <a:ea typeface="+mn-ea"/>
                <a:cs typeface="+mn-cs"/>
              </a:rPr>
              <a:t>aU</a:t>
            </a:r>
            <a:r>
              <a:rPr lang="de-DE" sz="2000" dirty="0">
                <a:solidFill>
                  <a:schemeClr val="tx1"/>
                </a:solidFill>
                <a:latin typeface="+mn-lt"/>
                <a:ea typeface="+mn-ea"/>
                <a:cs typeface="+mn-cs"/>
              </a:rPr>
              <a:t>]; PRICE [EI &gt; </a:t>
            </a:r>
            <a:r>
              <a:rPr lang="de-DE" sz="2000" dirty="0" err="1">
                <a:solidFill>
                  <a:schemeClr val="tx1"/>
                </a:solidFill>
                <a:latin typeface="+mn-lt"/>
                <a:ea typeface="+mn-ea"/>
                <a:cs typeface="+mn-cs"/>
              </a:rPr>
              <a:t>aI</a:t>
            </a:r>
            <a:r>
              <a:rPr lang="de-DE" sz="2000" dirty="0">
                <a:solidFill>
                  <a:schemeClr val="tx1"/>
                </a:solidFill>
                <a:latin typeface="+mn-lt"/>
                <a:ea typeface="+mn-ea"/>
                <a:cs typeface="+mn-cs"/>
              </a:rPr>
              <a:t>]; NURSE [O:]; START [Q:]; </a:t>
            </a:r>
            <a:r>
              <a:rPr lang="de-DE" sz="2000" dirty="0" err="1">
                <a:solidFill>
                  <a:schemeClr val="tx1"/>
                </a:solidFill>
                <a:latin typeface="+mn-lt"/>
                <a:ea typeface="+mn-ea"/>
                <a:cs typeface="+mn-cs"/>
              </a:rPr>
              <a:t>happY</a:t>
            </a:r>
            <a:r>
              <a:rPr lang="de-DE" sz="2000" dirty="0">
                <a:solidFill>
                  <a:schemeClr val="tx1"/>
                </a:solidFill>
                <a:latin typeface="+mn-lt"/>
                <a:ea typeface="+mn-ea"/>
                <a:cs typeface="+mn-cs"/>
              </a:rPr>
              <a:t> [i &gt; i:]; </a:t>
            </a:r>
            <a:r>
              <a:rPr lang="de-DE" sz="2000" dirty="0" err="1">
                <a:solidFill>
                  <a:schemeClr val="tx1"/>
                </a:solidFill>
                <a:latin typeface="+mn-lt"/>
                <a:ea typeface="+mn-ea"/>
                <a:cs typeface="+mn-cs"/>
              </a:rPr>
              <a:t>lettER</a:t>
            </a:r>
            <a:endParaRPr lang="de-DE" sz="2000" dirty="0">
              <a:solidFill>
                <a:schemeClr val="tx1"/>
              </a:solidFill>
              <a:latin typeface="+mn-lt"/>
              <a:ea typeface="+mn-ea"/>
              <a:cs typeface="+mn-cs"/>
            </a:endParaRPr>
          </a:p>
          <a:p>
            <a:pPr>
              <a:buNone/>
            </a:pPr>
            <a:endParaRPr lang="de-DE" sz="2000" dirty="0">
              <a:solidFill>
                <a:schemeClr val="tx1"/>
              </a:solidFill>
              <a:latin typeface="+mn-lt"/>
              <a:ea typeface="+mn-ea"/>
              <a:cs typeface="+mn-cs"/>
            </a:endParaRPr>
          </a:p>
        </p:txBody>
      </p:sp>
      <p:sp>
        <p:nvSpPr>
          <p:cNvPr id="9" name="Textfeld 8"/>
          <p:cNvSpPr txBox="1"/>
          <p:nvPr/>
        </p:nvSpPr>
        <p:spPr>
          <a:xfrm>
            <a:off x="1187624" y="1268760"/>
            <a:ext cx="7740352" cy="461665"/>
          </a:xfrm>
          <a:prstGeom prst="rect">
            <a:avLst/>
          </a:prstGeom>
          <a:noFill/>
        </p:spPr>
        <p:txBody>
          <a:bodyPr wrap="square" rtlCol="0">
            <a:spAutoFit/>
          </a:bodyPr>
          <a:lstStyle/>
          <a:p>
            <a:r>
              <a:rPr lang="de-DE" u="sng" dirty="0" smtClean="0"/>
              <a:t>Mark spricht über Heirat und das Leben in den 60ern 1999</a:t>
            </a:r>
            <a:endParaRPr lang="de-DE" u="sng" dirty="0"/>
          </a:p>
        </p:txBody>
      </p:sp>
      <p:pic>
        <p:nvPicPr>
          <p:cNvPr id="7" name="Geordie.wma">
            <a:hlinkClick r:id="" action="ppaction://media"/>
          </p:cNvPr>
          <p:cNvPicPr>
            <a:picLocks noRot="1" noChangeAspect="1"/>
          </p:cNvPicPr>
          <p:nvPr>
            <a:audioFile r:link="rId1"/>
          </p:nvPr>
        </p:nvPicPr>
        <p:blipFill>
          <a:blip r:embed="rId4" cstate="print"/>
          <a:stretch>
            <a:fillRect/>
          </a:stretch>
        </p:blipFill>
        <p:spPr>
          <a:xfrm>
            <a:off x="1115616" y="1340768"/>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4" name="Rectangle 1032"/>
          <p:cNvSpPr>
            <a:spLocks noGrp="1" noChangeArrowheads="1"/>
          </p:cNvSpPr>
          <p:nvPr>
            <p:ph type="title"/>
          </p:nvPr>
        </p:nvSpPr>
        <p:spPr/>
        <p:txBody>
          <a:bodyPr/>
          <a:lstStyle/>
          <a:p>
            <a:r>
              <a:rPr lang="de-DE" dirty="0" smtClean="0"/>
              <a:t>North London </a:t>
            </a:r>
            <a:endParaRPr lang="de-DE" dirty="0"/>
          </a:p>
        </p:txBody>
      </p:sp>
      <p:sp>
        <p:nvSpPr>
          <p:cNvPr id="70661" name="Text Box 1029"/>
          <p:cNvSpPr txBox="1">
            <a:spLocks noChangeArrowheads="1"/>
          </p:cNvSpPr>
          <p:nvPr/>
        </p:nvSpPr>
        <p:spPr bwMode="auto">
          <a:xfrm>
            <a:off x="5867400" y="3048000"/>
            <a:ext cx="1981200" cy="457200"/>
          </a:xfrm>
          <a:prstGeom prst="rect">
            <a:avLst/>
          </a:prstGeom>
          <a:noFill/>
          <a:ln w="9525">
            <a:noFill/>
            <a:miter lim="800000"/>
            <a:headEnd/>
            <a:tailEnd/>
          </a:ln>
          <a:effectLst/>
        </p:spPr>
        <p:txBody>
          <a:bodyPr>
            <a:spAutoFit/>
          </a:bodyPr>
          <a:lstStyle/>
          <a:p>
            <a:pPr>
              <a:spcBef>
                <a:spcPct val="50000"/>
              </a:spcBef>
            </a:pPr>
            <a:endParaRPr lang="de-DE">
              <a:latin typeface="Tahoma" pitchFamily="34" charset="0"/>
            </a:endParaRPr>
          </a:p>
          <a:p>
            <a:pPr algn="l"/>
            <a:endParaRPr lang="de-DE">
              <a:latin typeface="Tahoma" pitchFamily="34" charset="0"/>
            </a:endParaRPr>
          </a:p>
        </p:txBody>
      </p:sp>
      <p:sp>
        <p:nvSpPr>
          <p:cNvPr id="70666" name="Rectangle 1034"/>
          <p:cNvSpPr>
            <a:spLocks noGrp="1" noChangeArrowheads="1"/>
          </p:cNvSpPr>
          <p:nvPr>
            <p:ph type="body" sz="half" idx="1"/>
          </p:nvPr>
        </p:nvSpPr>
        <p:spPr>
          <a:xfrm>
            <a:off x="1115616" y="1772816"/>
            <a:ext cx="7561460" cy="4427959"/>
          </a:xfrm>
        </p:spPr>
        <p:txBody>
          <a:bodyPr/>
          <a:lstStyle/>
          <a:p>
            <a:pPr>
              <a:buNone/>
            </a:pPr>
            <a:endParaRPr lang="en-US" sz="2000" i="1" dirty="0" smtClean="0"/>
          </a:p>
          <a:p>
            <a:r>
              <a:rPr lang="en-US" sz="2000" dirty="0" err="1" smtClean="0"/>
              <a:t>Erste</a:t>
            </a:r>
            <a:r>
              <a:rPr lang="en-US" sz="2000" dirty="0" smtClean="0">
                <a:solidFill>
                  <a:schemeClr val="tx1"/>
                </a:solidFill>
                <a:latin typeface="+mn-lt"/>
                <a:ea typeface="+mn-ea"/>
                <a:cs typeface="+mn-cs"/>
              </a:rPr>
              <a:t> Person </a:t>
            </a:r>
            <a:r>
              <a:rPr lang="en-US" sz="2000" dirty="0" smtClean="0"/>
              <a:t>P</a:t>
            </a:r>
            <a:r>
              <a:rPr lang="en-US" sz="2000" dirty="0" smtClean="0">
                <a:solidFill>
                  <a:schemeClr val="tx1"/>
                </a:solidFill>
                <a:latin typeface="+mn-lt"/>
                <a:ea typeface="+mn-ea"/>
                <a:cs typeface="+mn-cs"/>
              </a:rPr>
              <a:t>lural </a:t>
            </a:r>
            <a:r>
              <a:rPr lang="en-US" sz="2000" i="1" dirty="0">
                <a:solidFill>
                  <a:schemeClr val="tx1"/>
                </a:solidFill>
                <a:latin typeface="+mn-lt"/>
                <a:ea typeface="+mn-ea"/>
                <a:cs typeface="+mn-cs"/>
              </a:rPr>
              <a:t>was (when I first started we was buying the coffins in ready-made); </a:t>
            </a:r>
            <a:r>
              <a:rPr lang="en-US" sz="2000" dirty="0" err="1" smtClean="0">
                <a:solidFill>
                  <a:schemeClr val="tx1"/>
                </a:solidFill>
                <a:latin typeface="+mn-lt"/>
                <a:ea typeface="+mn-ea"/>
                <a:cs typeface="+mn-cs"/>
              </a:rPr>
              <a:t>Dritte</a:t>
            </a:r>
            <a:r>
              <a:rPr lang="en-US" sz="2000" dirty="0" smtClean="0">
                <a:solidFill>
                  <a:schemeClr val="tx1"/>
                </a:solidFill>
                <a:latin typeface="+mn-lt"/>
                <a:ea typeface="+mn-ea"/>
                <a:cs typeface="+mn-cs"/>
              </a:rPr>
              <a:t> </a:t>
            </a:r>
            <a:r>
              <a:rPr lang="en-US" sz="2000" dirty="0" smtClean="0"/>
              <a:t>P</a:t>
            </a:r>
            <a:r>
              <a:rPr lang="en-US" sz="2000" dirty="0" smtClean="0">
                <a:solidFill>
                  <a:schemeClr val="tx1"/>
                </a:solidFill>
                <a:latin typeface="+mn-lt"/>
                <a:ea typeface="+mn-ea"/>
                <a:cs typeface="+mn-cs"/>
              </a:rPr>
              <a:t>erson </a:t>
            </a:r>
            <a:r>
              <a:rPr lang="en-US" sz="2000" dirty="0" smtClean="0"/>
              <a:t>P</a:t>
            </a:r>
            <a:r>
              <a:rPr lang="en-US" sz="2000" dirty="0" smtClean="0">
                <a:solidFill>
                  <a:schemeClr val="tx1"/>
                </a:solidFill>
                <a:latin typeface="+mn-lt"/>
                <a:ea typeface="+mn-ea"/>
                <a:cs typeface="+mn-cs"/>
              </a:rPr>
              <a:t>lural </a:t>
            </a:r>
            <a:r>
              <a:rPr lang="en-US" sz="2000" i="1" dirty="0">
                <a:solidFill>
                  <a:schemeClr val="tx1"/>
                </a:solidFill>
                <a:latin typeface="+mn-lt"/>
                <a:ea typeface="+mn-ea"/>
                <a:cs typeface="+mn-cs"/>
              </a:rPr>
              <a:t>was (</a:t>
            </a:r>
            <a:r>
              <a:rPr lang="en-US" sz="2000" i="1" dirty="0" smtClean="0">
                <a:solidFill>
                  <a:schemeClr val="tx1"/>
                </a:solidFill>
                <a:latin typeface="+mn-lt"/>
                <a:ea typeface="+mn-ea"/>
                <a:cs typeface="+mn-cs"/>
              </a:rPr>
              <a:t>they </a:t>
            </a:r>
            <a:r>
              <a:rPr lang="de-DE" sz="2000" i="1" dirty="0" smtClean="0">
                <a:solidFill>
                  <a:schemeClr val="tx1"/>
                </a:solidFill>
                <a:latin typeface="+mn-lt"/>
                <a:ea typeface="+mn-ea"/>
                <a:cs typeface="+mn-cs"/>
              </a:rPr>
              <a:t>was </a:t>
            </a:r>
            <a:r>
              <a:rPr lang="de-DE" sz="2000" i="1" dirty="0">
                <a:solidFill>
                  <a:schemeClr val="tx1"/>
                </a:solidFill>
                <a:latin typeface="+mn-lt"/>
                <a:ea typeface="+mn-ea"/>
                <a:cs typeface="+mn-cs"/>
              </a:rPr>
              <a:t>just </a:t>
            </a:r>
            <a:r>
              <a:rPr lang="de-DE" sz="2000" i="1" dirty="0" err="1">
                <a:solidFill>
                  <a:schemeClr val="tx1"/>
                </a:solidFill>
                <a:latin typeface="+mn-lt"/>
                <a:ea typeface="+mn-ea"/>
                <a:cs typeface="+mn-cs"/>
              </a:rPr>
              <a:t>plain</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timber</a:t>
            </a:r>
            <a:r>
              <a:rPr lang="de-DE" sz="2000" i="1" dirty="0">
                <a:solidFill>
                  <a:schemeClr val="tx1"/>
                </a:solidFill>
                <a:latin typeface="+mn-lt"/>
                <a:ea typeface="+mn-ea"/>
                <a:cs typeface="+mn-cs"/>
              </a:rPr>
              <a:t>) </a:t>
            </a:r>
            <a:endParaRPr lang="de-DE" sz="2000" i="1" dirty="0" smtClean="0">
              <a:solidFill>
                <a:schemeClr val="tx1"/>
              </a:solidFill>
              <a:latin typeface="+mn-lt"/>
              <a:ea typeface="+mn-ea"/>
              <a:cs typeface="+mn-cs"/>
            </a:endParaRPr>
          </a:p>
          <a:p>
            <a:r>
              <a:rPr lang="en-US" sz="2000" i="1" dirty="0" smtClean="0">
                <a:solidFill>
                  <a:schemeClr val="tx1"/>
                </a:solidFill>
                <a:latin typeface="+mn-lt"/>
                <a:ea typeface="+mn-ea"/>
                <a:cs typeface="+mn-cs"/>
              </a:rPr>
              <a:t>family </a:t>
            </a:r>
            <a:r>
              <a:rPr lang="en-US" sz="2000" i="1" dirty="0">
                <a:solidFill>
                  <a:schemeClr val="tx1"/>
                </a:solidFill>
                <a:latin typeface="+mn-lt"/>
                <a:ea typeface="+mn-ea"/>
                <a:cs typeface="+mn-cs"/>
              </a:rPr>
              <a:t>[f{:</a:t>
            </a:r>
            <a:r>
              <a:rPr lang="en-US" sz="2000" i="1" dirty="0" err="1">
                <a:solidFill>
                  <a:schemeClr val="tx1"/>
                </a:solidFill>
                <a:latin typeface="+mn-lt"/>
                <a:ea typeface="+mn-ea"/>
                <a:cs typeface="+mn-cs"/>
              </a:rPr>
              <a:t>mli</a:t>
            </a:r>
            <a:r>
              <a:rPr lang="en-US" sz="2000" i="1" dirty="0">
                <a:solidFill>
                  <a:schemeClr val="tx1"/>
                </a:solidFill>
                <a:latin typeface="+mn-lt"/>
                <a:ea typeface="+mn-ea"/>
                <a:cs typeface="+mn-cs"/>
              </a:rPr>
              <a:t>], something [</a:t>
            </a:r>
            <a:r>
              <a:rPr lang="en-US" sz="2000" i="1" dirty="0" err="1">
                <a:solidFill>
                  <a:schemeClr val="tx1"/>
                </a:solidFill>
                <a:latin typeface="+mn-lt"/>
                <a:ea typeface="+mn-ea"/>
                <a:cs typeface="+mn-cs"/>
              </a:rPr>
              <a:t>sam?IN</a:t>
            </a:r>
            <a:r>
              <a:rPr lang="en-US" sz="2000" i="1" dirty="0">
                <a:solidFill>
                  <a:schemeClr val="tx1"/>
                </a:solidFill>
                <a:latin typeface="+mn-lt"/>
                <a:ea typeface="+mn-ea"/>
                <a:cs typeface="+mn-cs"/>
              </a:rPr>
              <a:t>], one [w6n] and none [n6n] and us [as] </a:t>
            </a:r>
            <a:endParaRPr lang="en-US" sz="2000" i="1" dirty="0" smtClean="0">
              <a:solidFill>
                <a:schemeClr val="tx1"/>
              </a:solidFill>
              <a:latin typeface="+mn-lt"/>
              <a:ea typeface="+mn-ea"/>
              <a:cs typeface="+mn-cs"/>
            </a:endParaRPr>
          </a:p>
          <a:p>
            <a:r>
              <a:rPr lang="de-DE" sz="2000" dirty="0" smtClean="0">
                <a:solidFill>
                  <a:schemeClr val="tx1"/>
                </a:solidFill>
                <a:latin typeface="+mn-lt"/>
                <a:ea typeface="+mn-ea"/>
                <a:cs typeface="+mn-cs"/>
              </a:rPr>
              <a:t>GOAT </a:t>
            </a:r>
            <a:r>
              <a:rPr lang="de-DE" sz="2000" dirty="0">
                <a:solidFill>
                  <a:schemeClr val="tx1"/>
                </a:solidFill>
                <a:latin typeface="+mn-lt"/>
                <a:ea typeface="+mn-ea"/>
                <a:cs typeface="+mn-cs"/>
              </a:rPr>
              <a:t>[V}]; FACE [</a:t>
            </a:r>
            <a:r>
              <a:rPr lang="de-DE" sz="2000" dirty="0" err="1">
                <a:solidFill>
                  <a:schemeClr val="tx1"/>
                </a:solidFill>
                <a:latin typeface="+mn-lt"/>
                <a:ea typeface="+mn-ea"/>
                <a:cs typeface="+mn-cs"/>
              </a:rPr>
              <a:t>aI</a:t>
            </a:r>
            <a:r>
              <a:rPr lang="de-DE" sz="2000" dirty="0">
                <a:solidFill>
                  <a:schemeClr val="tx1"/>
                </a:solidFill>
                <a:latin typeface="+mn-lt"/>
                <a:ea typeface="+mn-ea"/>
                <a:cs typeface="+mn-cs"/>
              </a:rPr>
              <a:t> ~ 6I]; MOUTH [{: ~ {:U]; PRICE [AI]; FLEECE [@i:]; GOOSE [}:]; NORTH [O:U]; TRAP [{ ~ </a:t>
            </a:r>
            <a:r>
              <a:rPr lang="de-DE" sz="2000" dirty="0" smtClean="0">
                <a:solidFill>
                  <a:schemeClr val="tx1"/>
                </a:solidFill>
                <a:latin typeface="+mn-lt"/>
                <a:ea typeface="+mn-ea"/>
                <a:cs typeface="+mn-cs"/>
              </a:rPr>
              <a:t>{:]; </a:t>
            </a:r>
            <a:r>
              <a:rPr lang="en-US" sz="2000" dirty="0" smtClean="0">
                <a:solidFill>
                  <a:schemeClr val="tx1"/>
                </a:solidFill>
                <a:latin typeface="+mn-lt"/>
                <a:ea typeface="+mn-ea"/>
                <a:cs typeface="+mn-cs"/>
              </a:rPr>
              <a:t>STRUT </a:t>
            </a:r>
            <a:r>
              <a:rPr lang="en-US" sz="2000" dirty="0">
                <a:solidFill>
                  <a:schemeClr val="tx1"/>
                </a:solidFill>
                <a:latin typeface="+mn-lt"/>
                <a:ea typeface="+mn-ea"/>
                <a:cs typeface="+mn-cs"/>
              </a:rPr>
              <a:t>[6 ~ a]; </a:t>
            </a:r>
            <a:r>
              <a:rPr lang="en-US" sz="2000" dirty="0" err="1">
                <a:solidFill>
                  <a:schemeClr val="tx1"/>
                </a:solidFill>
                <a:latin typeface="+mn-lt"/>
                <a:ea typeface="+mn-ea"/>
                <a:cs typeface="+mn-cs"/>
              </a:rPr>
              <a:t>happY</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i</a:t>
            </a:r>
            <a:r>
              <a:rPr lang="en-US" sz="2000" dirty="0">
                <a:solidFill>
                  <a:schemeClr val="tx1"/>
                </a:solidFill>
                <a:latin typeface="+mn-lt"/>
                <a:ea typeface="+mn-ea"/>
                <a:cs typeface="+mn-cs"/>
              </a:rPr>
              <a:t>]</a:t>
            </a:r>
            <a:endParaRPr lang="de-DE" sz="2000" dirty="0">
              <a:solidFill>
                <a:schemeClr val="tx1"/>
              </a:solidFill>
              <a:latin typeface="+mn-lt"/>
              <a:ea typeface="+mn-ea"/>
              <a:cs typeface="+mn-cs"/>
            </a:endParaRPr>
          </a:p>
        </p:txBody>
      </p:sp>
      <p:sp>
        <p:nvSpPr>
          <p:cNvPr id="9" name="Textfeld 8"/>
          <p:cNvSpPr txBox="1"/>
          <p:nvPr/>
        </p:nvSpPr>
        <p:spPr>
          <a:xfrm>
            <a:off x="1259632" y="1268760"/>
            <a:ext cx="7740352" cy="461665"/>
          </a:xfrm>
          <a:prstGeom prst="rect">
            <a:avLst/>
          </a:prstGeom>
          <a:noFill/>
        </p:spPr>
        <p:txBody>
          <a:bodyPr wrap="square" rtlCol="0">
            <a:spAutoFit/>
          </a:bodyPr>
          <a:lstStyle/>
          <a:p>
            <a:r>
              <a:rPr lang="de-DE" u="sng" dirty="0" smtClean="0"/>
              <a:t>Peter spricht über das Bestattungsunternehmen seiner Familie</a:t>
            </a:r>
            <a:endParaRPr lang="de-DE" u="sng" dirty="0"/>
          </a:p>
        </p:txBody>
      </p:sp>
      <p:pic>
        <p:nvPicPr>
          <p:cNvPr id="8" name="London.wma">
            <a:hlinkClick r:id="" action="ppaction://media"/>
          </p:cNvPr>
          <p:cNvPicPr>
            <a:picLocks noRot="1" noChangeAspect="1"/>
          </p:cNvPicPr>
          <p:nvPr>
            <a:audioFile r:link="rId1"/>
          </p:nvPr>
        </p:nvPicPr>
        <p:blipFill>
          <a:blip r:embed="rId4" cstate="print"/>
          <a:stretch>
            <a:fillRect/>
          </a:stretch>
        </p:blipFill>
        <p:spPr>
          <a:xfrm>
            <a:off x="1115616" y="1340768"/>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23156" fill="hold"/>
                                        <p:tgtEl>
                                          <p:spTgt spid="8"/>
                                        </p:tgtEl>
                                      </p:cBhvr>
                                    </p:cmd>
                                  </p:childTnLst>
                                </p:cTn>
                              </p:par>
                            </p:childTnLst>
                          </p:cTn>
                        </p:par>
                      </p:childTnLst>
                    </p:cTn>
                  </p:par>
                </p:childTnLst>
              </p:cTn>
              <p:nextCondLst>
                <p:cond evt="onClick" delay="0">
                  <p:tgtEl>
                    <p:spTgt spid="8"/>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4" name="Rectangle 1032"/>
          <p:cNvSpPr>
            <a:spLocks noGrp="1" noChangeArrowheads="1"/>
          </p:cNvSpPr>
          <p:nvPr>
            <p:ph type="title"/>
          </p:nvPr>
        </p:nvSpPr>
        <p:spPr/>
        <p:txBody>
          <a:bodyPr/>
          <a:lstStyle/>
          <a:p>
            <a:r>
              <a:rPr lang="de-DE" dirty="0" smtClean="0"/>
              <a:t>East London / Cockney </a:t>
            </a:r>
            <a:r>
              <a:rPr lang="de-DE" dirty="0" err="1" smtClean="0"/>
              <a:t>Rhyming</a:t>
            </a:r>
            <a:r>
              <a:rPr lang="de-DE" dirty="0" smtClean="0"/>
              <a:t> Slang</a:t>
            </a:r>
            <a:endParaRPr lang="de-DE" dirty="0"/>
          </a:p>
        </p:txBody>
      </p:sp>
      <p:sp>
        <p:nvSpPr>
          <p:cNvPr id="70661" name="Text Box 1029"/>
          <p:cNvSpPr txBox="1">
            <a:spLocks noChangeArrowheads="1"/>
          </p:cNvSpPr>
          <p:nvPr/>
        </p:nvSpPr>
        <p:spPr bwMode="auto">
          <a:xfrm>
            <a:off x="5867400" y="3048000"/>
            <a:ext cx="1981200" cy="457200"/>
          </a:xfrm>
          <a:prstGeom prst="rect">
            <a:avLst/>
          </a:prstGeom>
          <a:noFill/>
          <a:ln w="9525">
            <a:noFill/>
            <a:miter lim="800000"/>
            <a:headEnd/>
            <a:tailEnd/>
          </a:ln>
          <a:effectLst/>
        </p:spPr>
        <p:txBody>
          <a:bodyPr>
            <a:spAutoFit/>
          </a:bodyPr>
          <a:lstStyle/>
          <a:p>
            <a:pPr>
              <a:spcBef>
                <a:spcPct val="50000"/>
              </a:spcBef>
            </a:pPr>
            <a:endParaRPr lang="de-DE">
              <a:latin typeface="Tahoma" pitchFamily="34" charset="0"/>
            </a:endParaRPr>
          </a:p>
          <a:p>
            <a:pPr algn="l"/>
            <a:endParaRPr lang="de-DE">
              <a:latin typeface="Tahoma" pitchFamily="34" charset="0"/>
            </a:endParaRPr>
          </a:p>
        </p:txBody>
      </p:sp>
      <p:sp>
        <p:nvSpPr>
          <p:cNvPr id="70666" name="Rectangle 1034"/>
          <p:cNvSpPr>
            <a:spLocks noGrp="1" noChangeArrowheads="1"/>
          </p:cNvSpPr>
          <p:nvPr>
            <p:ph type="body" sz="half" idx="1"/>
          </p:nvPr>
        </p:nvSpPr>
        <p:spPr>
          <a:xfrm>
            <a:off x="1115616" y="1772816"/>
            <a:ext cx="7561460" cy="4680520"/>
          </a:xfrm>
        </p:spPr>
        <p:txBody>
          <a:bodyPr/>
          <a:lstStyle/>
          <a:p>
            <a:pPr>
              <a:buNone/>
            </a:pPr>
            <a:endParaRPr lang="en-US" sz="2000" i="1" dirty="0" smtClean="0"/>
          </a:p>
          <a:p>
            <a:r>
              <a:rPr lang="en-US" sz="2000" b="1" dirty="0" smtClean="0"/>
              <a:t>Minces</a:t>
            </a:r>
            <a:r>
              <a:rPr lang="en-US" sz="2000" i="1" dirty="0" smtClean="0"/>
              <a:t> (Mince </a:t>
            </a:r>
            <a:r>
              <a:rPr lang="en-US" sz="2000" i="1" dirty="0" err="1" smtClean="0"/>
              <a:t>Pyes</a:t>
            </a:r>
            <a:r>
              <a:rPr lang="en-US" sz="2000" i="1" dirty="0" smtClean="0"/>
              <a:t>) = Eyes</a:t>
            </a:r>
          </a:p>
          <a:p>
            <a:r>
              <a:rPr lang="en-US" sz="2000" b="1" dirty="0" smtClean="0">
                <a:solidFill>
                  <a:schemeClr val="tx1"/>
                </a:solidFill>
                <a:latin typeface="+mn-lt"/>
                <a:ea typeface="+mn-ea"/>
                <a:cs typeface="+mn-cs"/>
              </a:rPr>
              <a:t>Dog</a:t>
            </a:r>
            <a:r>
              <a:rPr lang="en-US" sz="2000" i="1" dirty="0" smtClean="0">
                <a:solidFill>
                  <a:schemeClr val="tx1"/>
                </a:solidFill>
                <a:latin typeface="+mn-lt"/>
                <a:ea typeface="+mn-ea"/>
                <a:cs typeface="+mn-cs"/>
              </a:rPr>
              <a:t> (Dog and Bone) = Phone</a:t>
            </a:r>
          </a:p>
          <a:p>
            <a:r>
              <a:rPr lang="en-US" sz="2000" b="1" dirty="0" smtClean="0"/>
              <a:t>Pony </a:t>
            </a:r>
            <a:r>
              <a:rPr lang="en-US" sz="2000" dirty="0" smtClean="0"/>
              <a:t>(</a:t>
            </a:r>
            <a:r>
              <a:rPr lang="en-US" sz="2000" i="1" dirty="0" smtClean="0"/>
              <a:t>Pony and Trap) = Crap</a:t>
            </a:r>
          </a:p>
          <a:p>
            <a:r>
              <a:rPr lang="en-US" sz="2000" b="1" dirty="0" smtClean="0">
                <a:solidFill>
                  <a:schemeClr val="tx1"/>
                </a:solidFill>
                <a:latin typeface="+mn-lt"/>
                <a:ea typeface="+mn-ea"/>
                <a:cs typeface="+mn-cs"/>
              </a:rPr>
              <a:t>Bill </a:t>
            </a:r>
            <a:r>
              <a:rPr lang="en-US" sz="2000" i="1" dirty="0" smtClean="0">
                <a:solidFill>
                  <a:schemeClr val="tx1"/>
                </a:solidFill>
                <a:latin typeface="+mn-lt"/>
                <a:ea typeface="+mn-ea"/>
                <a:cs typeface="+mn-cs"/>
              </a:rPr>
              <a:t>(Bill Murray) = Curry</a:t>
            </a:r>
          </a:p>
          <a:p>
            <a:r>
              <a:rPr lang="en-US" sz="2000" b="1" dirty="0" smtClean="0"/>
              <a:t>Plates</a:t>
            </a:r>
            <a:r>
              <a:rPr lang="en-US" sz="2000" dirty="0" smtClean="0"/>
              <a:t> </a:t>
            </a:r>
            <a:r>
              <a:rPr lang="en-US" sz="2000" i="1" dirty="0" smtClean="0"/>
              <a:t>(Plates of Meat) = Feet</a:t>
            </a:r>
          </a:p>
          <a:p>
            <a:r>
              <a:rPr lang="en-US" sz="2000" b="1" dirty="0" smtClean="0">
                <a:solidFill>
                  <a:schemeClr val="tx1"/>
                </a:solidFill>
                <a:latin typeface="+mn-lt"/>
                <a:ea typeface="+mn-ea"/>
                <a:cs typeface="+mn-cs"/>
              </a:rPr>
              <a:t>Brad</a:t>
            </a:r>
            <a:r>
              <a:rPr lang="en-US" sz="2000" i="1" dirty="0" smtClean="0">
                <a:solidFill>
                  <a:schemeClr val="tx1"/>
                </a:solidFill>
                <a:latin typeface="+mn-lt"/>
                <a:ea typeface="+mn-ea"/>
                <a:cs typeface="+mn-cs"/>
              </a:rPr>
              <a:t> (Brad Pitt) = Shit</a:t>
            </a:r>
          </a:p>
          <a:p>
            <a:r>
              <a:rPr lang="en-US" sz="2000" b="1" dirty="0" err="1" smtClean="0"/>
              <a:t>Dicky</a:t>
            </a:r>
            <a:r>
              <a:rPr lang="en-US" sz="2000" b="1" dirty="0" smtClean="0"/>
              <a:t> </a:t>
            </a:r>
            <a:r>
              <a:rPr lang="en-US" sz="2000" i="1" dirty="0" smtClean="0"/>
              <a:t>(</a:t>
            </a:r>
            <a:r>
              <a:rPr lang="en-US" sz="2000" i="1" dirty="0" err="1" smtClean="0"/>
              <a:t>Dicky</a:t>
            </a:r>
            <a:r>
              <a:rPr lang="en-US" sz="2000" i="1" dirty="0" smtClean="0"/>
              <a:t> Dirt) = Shirt</a:t>
            </a:r>
          </a:p>
          <a:p>
            <a:r>
              <a:rPr lang="en-US" sz="2000" b="1" dirty="0" smtClean="0">
                <a:solidFill>
                  <a:schemeClr val="tx1"/>
                </a:solidFill>
                <a:latin typeface="+mn-lt"/>
                <a:ea typeface="+mn-ea"/>
                <a:cs typeface="+mn-cs"/>
              </a:rPr>
              <a:t>Cock</a:t>
            </a:r>
            <a:r>
              <a:rPr lang="en-US" sz="2000" i="1" dirty="0" smtClean="0">
                <a:solidFill>
                  <a:schemeClr val="tx1"/>
                </a:solidFill>
                <a:latin typeface="+mn-lt"/>
                <a:ea typeface="+mn-ea"/>
                <a:cs typeface="+mn-cs"/>
              </a:rPr>
              <a:t> (Cock and Hen) = Ten</a:t>
            </a:r>
          </a:p>
          <a:p>
            <a:r>
              <a:rPr lang="en-US" sz="2000" b="1" dirty="0" smtClean="0"/>
              <a:t>Rosy </a:t>
            </a:r>
            <a:r>
              <a:rPr lang="en-US" sz="2000" i="1" dirty="0" smtClean="0"/>
              <a:t>(Rosy Lee)</a:t>
            </a:r>
            <a:r>
              <a:rPr lang="en-US" sz="2000" i="1" dirty="0" smtClean="0">
                <a:solidFill>
                  <a:schemeClr val="tx1"/>
                </a:solidFill>
                <a:latin typeface="+mn-lt"/>
                <a:ea typeface="+mn-ea"/>
                <a:cs typeface="+mn-cs"/>
              </a:rPr>
              <a:t> = Tea</a:t>
            </a:r>
          </a:p>
          <a:p>
            <a:r>
              <a:rPr lang="en-US" sz="2000" b="1" dirty="0" smtClean="0"/>
              <a:t>Orson</a:t>
            </a:r>
            <a:r>
              <a:rPr lang="en-US" sz="2000" dirty="0" smtClean="0"/>
              <a:t> </a:t>
            </a:r>
            <a:r>
              <a:rPr lang="en-US" sz="2000" i="1" dirty="0" smtClean="0"/>
              <a:t>(</a:t>
            </a:r>
            <a:r>
              <a:rPr lang="en-US" sz="2000" i="1" dirty="0" err="1" smtClean="0"/>
              <a:t>H`orse</a:t>
            </a:r>
            <a:r>
              <a:rPr lang="en-US" sz="2000" i="1" dirty="0" smtClean="0"/>
              <a:t> and Cart) = Fart</a:t>
            </a:r>
          </a:p>
          <a:p>
            <a:r>
              <a:rPr lang="en-US" sz="2000" b="1" dirty="0" smtClean="0">
                <a:solidFill>
                  <a:schemeClr val="tx1"/>
                </a:solidFill>
                <a:latin typeface="+mn-lt"/>
                <a:ea typeface="+mn-ea"/>
                <a:cs typeface="+mn-cs"/>
              </a:rPr>
              <a:t>Trouble </a:t>
            </a:r>
            <a:r>
              <a:rPr lang="en-US" sz="2000" i="1" dirty="0" smtClean="0">
                <a:solidFill>
                  <a:schemeClr val="tx1"/>
                </a:solidFill>
                <a:latin typeface="+mn-lt"/>
                <a:ea typeface="+mn-ea"/>
                <a:cs typeface="+mn-cs"/>
              </a:rPr>
              <a:t>(Trouble and Strife) = Wife</a:t>
            </a:r>
            <a:endParaRPr lang="en-US" sz="2000" b="1" dirty="0" smtClean="0">
              <a:solidFill>
                <a:schemeClr val="tx1"/>
              </a:solidFill>
              <a:latin typeface="+mn-lt"/>
              <a:ea typeface="+mn-ea"/>
              <a:cs typeface="+mn-cs"/>
            </a:endParaRPr>
          </a:p>
          <a:p>
            <a:endParaRPr lang="en-US" sz="2000" i="1" dirty="0" smtClean="0">
              <a:solidFill>
                <a:schemeClr val="tx1"/>
              </a:solidFill>
              <a:latin typeface="+mn-lt"/>
              <a:ea typeface="+mn-ea"/>
              <a:cs typeface="+mn-cs"/>
            </a:endParaRPr>
          </a:p>
          <a:p>
            <a:endParaRPr lang="en-US" sz="2000" b="1" dirty="0" smtClean="0">
              <a:solidFill>
                <a:schemeClr val="tx1"/>
              </a:solidFill>
              <a:latin typeface="+mn-lt"/>
              <a:ea typeface="+mn-ea"/>
              <a:cs typeface="+mn-cs"/>
            </a:endParaRPr>
          </a:p>
          <a:p>
            <a:endParaRPr lang="en-US" sz="2000" i="1" dirty="0" smtClean="0">
              <a:solidFill>
                <a:schemeClr val="tx1"/>
              </a:solidFill>
              <a:latin typeface="+mn-lt"/>
              <a:ea typeface="+mn-ea"/>
              <a:cs typeface="+mn-cs"/>
            </a:endParaRPr>
          </a:p>
        </p:txBody>
      </p:sp>
      <p:sp>
        <p:nvSpPr>
          <p:cNvPr id="9" name="Textfeld 8"/>
          <p:cNvSpPr txBox="1"/>
          <p:nvPr/>
        </p:nvSpPr>
        <p:spPr>
          <a:xfrm>
            <a:off x="1259632" y="1268760"/>
            <a:ext cx="7740352" cy="461665"/>
          </a:xfrm>
          <a:prstGeom prst="rect">
            <a:avLst/>
          </a:prstGeom>
          <a:noFill/>
        </p:spPr>
        <p:txBody>
          <a:bodyPr wrap="square" rtlCol="0">
            <a:spAutoFit/>
          </a:bodyPr>
          <a:lstStyle/>
          <a:p>
            <a:r>
              <a:rPr lang="de-DE" u="sng" dirty="0" smtClean="0"/>
              <a:t>Cockney </a:t>
            </a:r>
            <a:r>
              <a:rPr lang="de-DE" u="sng" dirty="0" err="1" smtClean="0"/>
              <a:t>Rhyming</a:t>
            </a:r>
            <a:r>
              <a:rPr lang="de-DE" u="sng" dirty="0" smtClean="0"/>
              <a:t> Slang - Vermischtes</a:t>
            </a:r>
            <a:endParaRPr lang="de-DE" u="sng" dirty="0"/>
          </a:p>
        </p:txBody>
      </p:sp>
      <p:pic>
        <p:nvPicPr>
          <p:cNvPr id="7" name="Cockney_Rhyming_Slang-_MSU_FILM_IN_BRITAIN.mp3">
            <a:hlinkClick r:id="" action="ppaction://media"/>
          </p:cNvPr>
          <p:cNvPicPr>
            <a:picLocks noRot="1" noChangeAspect="1"/>
          </p:cNvPicPr>
          <p:nvPr>
            <a:audioFile r:link="rId1"/>
          </p:nvPr>
        </p:nvPicPr>
        <p:blipFill>
          <a:blip r:embed="rId4" cstate="print"/>
          <a:stretch>
            <a:fillRect/>
          </a:stretch>
        </p:blipFill>
        <p:spPr>
          <a:xfrm>
            <a:off x="1115616" y="1340768"/>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80958"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7" name="Rectangle 7"/>
          <p:cNvSpPr>
            <a:spLocks noGrp="1" noChangeArrowheads="1" noTextEdit="1"/>
          </p:cNvSpPr>
          <p:nvPr>
            <p:ph type="clipArt" sz="half" idx="2"/>
          </p:nvPr>
        </p:nvSpPr>
        <p:spPr/>
      </p:sp>
      <p:sp>
        <p:nvSpPr>
          <p:cNvPr id="76808" name="Rectangle 8"/>
          <p:cNvSpPr>
            <a:spLocks noGrp="1" noChangeArrowheads="1"/>
          </p:cNvSpPr>
          <p:nvPr>
            <p:ph type="title"/>
          </p:nvPr>
        </p:nvSpPr>
        <p:spPr/>
        <p:txBody>
          <a:bodyPr/>
          <a:lstStyle/>
          <a:p>
            <a:r>
              <a:rPr lang="de-DE" dirty="0" smtClean="0"/>
              <a:t>Diastratische Varietät</a:t>
            </a:r>
            <a:endParaRPr lang="de-DE" dirty="0"/>
          </a:p>
        </p:txBody>
      </p:sp>
      <p:sp>
        <p:nvSpPr>
          <p:cNvPr id="76809" name="Rectangle 9"/>
          <p:cNvSpPr>
            <a:spLocks noGrp="1" noChangeArrowheads="1"/>
          </p:cNvSpPr>
          <p:nvPr>
            <p:ph type="body" sz="half" idx="1"/>
          </p:nvPr>
        </p:nvSpPr>
        <p:spPr/>
        <p:txBody>
          <a:bodyPr/>
          <a:lstStyle/>
          <a:p>
            <a:r>
              <a:rPr lang="de-DE" sz="2000" dirty="0" smtClean="0"/>
              <a:t>Wichtige Untersuchungsgebiete der Soziolinguistik sind der spezifische Sprachgebrauch sozialer Schichten und das Auftreten von </a:t>
            </a:r>
            <a:r>
              <a:rPr lang="de-DE" sz="2000" i="1" dirty="0" smtClean="0"/>
              <a:t>Sprachbarrieren</a:t>
            </a:r>
            <a:r>
              <a:rPr lang="de-DE" sz="2000" dirty="0" smtClean="0"/>
              <a:t>. In der durch </a:t>
            </a:r>
            <a:r>
              <a:rPr lang="de-DE" sz="2000" b="1" dirty="0" smtClean="0"/>
              <a:t>Basil </a:t>
            </a:r>
            <a:r>
              <a:rPr lang="de-DE" sz="2000" b="1" dirty="0" err="1" smtClean="0"/>
              <a:t>Berstein</a:t>
            </a:r>
            <a:r>
              <a:rPr lang="de-DE" sz="2000" b="1" dirty="0" smtClean="0"/>
              <a:t> </a:t>
            </a:r>
            <a:r>
              <a:rPr lang="de-DE" sz="2000" dirty="0" smtClean="0"/>
              <a:t>aufgestellten </a:t>
            </a:r>
            <a:r>
              <a:rPr lang="de-DE" sz="2000" i="1" dirty="0" smtClean="0"/>
              <a:t>Defizithypothese</a:t>
            </a:r>
            <a:r>
              <a:rPr lang="de-DE" sz="2000" dirty="0" smtClean="0"/>
              <a:t> </a:t>
            </a:r>
            <a:r>
              <a:rPr lang="de-DE" sz="2000" dirty="0" smtClean="0"/>
              <a:t>wird zwischen </a:t>
            </a:r>
            <a:r>
              <a:rPr lang="de-DE" sz="2000" i="1" dirty="0" smtClean="0"/>
              <a:t>restringiertem</a:t>
            </a:r>
            <a:r>
              <a:rPr lang="de-DE" sz="2000" dirty="0" smtClean="0"/>
              <a:t> und </a:t>
            </a:r>
            <a:r>
              <a:rPr lang="de-DE" sz="2000" i="1" dirty="0" smtClean="0"/>
              <a:t>elaboriertem Sprachcode </a:t>
            </a:r>
            <a:r>
              <a:rPr lang="de-DE" sz="2000" dirty="0" smtClean="0"/>
              <a:t>unterschieden.</a:t>
            </a:r>
            <a:endParaRPr lang="de-DE" sz="2000" dirty="0"/>
          </a:p>
        </p:txBody>
      </p:sp>
      <p:pic>
        <p:nvPicPr>
          <p:cNvPr id="76810" name="Picture 10" descr="C:\Users\Phunker\Documents\uni\Sinner\peqtbernstein.jpg"/>
          <p:cNvPicPr>
            <a:picLocks noChangeAspect="1" noChangeArrowheads="1"/>
          </p:cNvPicPr>
          <p:nvPr/>
        </p:nvPicPr>
        <p:blipFill>
          <a:blip r:embed="rId3" cstate="print"/>
          <a:srcRect/>
          <a:stretch>
            <a:fillRect/>
          </a:stretch>
        </p:blipFill>
        <p:spPr bwMode="auto">
          <a:xfrm>
            <a:off x="5652120" y="1412776"/>
            <a:ext cx="2290553" cy="264931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8" name="Rectangle 8"/>
          <p:cNvSpPr>
            <a:spLocks noGrp="1" noChangeArrowheads="1"/>
          </p:cNvSpPr>
          <p:nvPr>
            <p:ph type="title"/>
          </p:nvPr>
        </p:nvSpPr>
        <p:spPr/>
        <p:txBody>
          <a:bodyPr/>
          <a:lstStyle/>
          <a:p>
            <a:r>
              <a:rPr lang="de-DE" dirty="0" smtClean="0"/>
              <a:t>Diastratische Varietät</a:t>
            </a:r>
            <a:endParaRPr lang="de-DE" dirty="0"/>
          </a:p>
        </p:txBody>
      </p:sp>
      <p:sp>
        <p:nvSpPr>
          <p:cNvPr id="6" name="Textplatzhalter 5"/>
          <p:cNvSpPr>
            <a:spLocks noGrp="1"/>
          </p:cNvSpPr>
          <p:nvPr>
            <p:ph type="body" sz="half" idx="1"/>
          </p:nvPr>
        </p:nvSpPr>
        <p:spPr>
          <a:xfrm>
            <a:off x="1042988" y="1304925"/>
            <a:ext cx="7633468" cy="4895850"/>
          </a:xfrm>
        </p:spPr>
        <p:txBody>
          <a:bodyPr/>
          <a:lstStyle/>
          <a:p>
            <a:r>
              <a:rPr lang="de-DE" dirty="0" smtClean="0"/>
              <a:t>Der </a:t>
            </a:r>
            <a:r>
              <a:rPr lang="de-DE" b="1" dirty="0" smtClean="0"/>
              <a:t>restringierte Code </a:t>
            </a:r>
            <a:r>
              <a:rPr lang="de-DE" dirty="0" smtClean="0"/>
              <a:t>wird dem Sprachgebrauch bildungsferner Schichten zugeordnet. Basil Bernstein argumentiert mit dieser Kategorisierung, dass der Gebrauch eines Codes</a:t>
            </a:r>
            <a:r>
              <a:rPr lang="de-DE" dirty="0"/>
              <a:t> </a:t>
            </a:r>
            <a:r>
              <a:rPr lang="de-DE" dirty="0" smtClean="0"/>
              <a:t>eng mit der sozialen Struktur einer bestimmten Kultur verbunden ist. Der restringierte Code ist dort nützlich, wo es eine große Menge geteiltes Wissen unter den Sprechern gibt. Er ermöglicht es dem Sprecher, mit wenigen Worten viel auszudrücken.</a:t>
            </a:r>
            <a:endParaRPr lang="de-D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8" name="Rectangle 8"/>
          <p:cNvSpPr>
            <a:spLocks noGrp="1" noChangeArrowheads="1"/>
          </p:cNvSpPr>
          <p:nvPr>
            <p:ph type="title"/>
          </p:nvPr>
        </p:nvSpPr>
        <p:spPr/>
        <p:txBody>
          <a:bodyPr/>
          <a:lstStyle/>
          <a:p>
            <a:r>
              <a:rPr lang="de-DE" dirty="0" smtClean="0"/>
              <a:t>Diastratische Varietät</a:t>
            </a:r>
            <a:endParaRPr lang="de-DE" dirty="0"/>
          </a:p>
        </p:txBody>
      </p:sp>
      <p:sp>
        <p:nvSpPr>
          <p:cNvPr id="6" name="Textplatzhalter 5"/>
          <p:cNvSpPr>
            <a:spLocks noGrp="1"/>
          </p:cNvSpPr>
          <p:nvPr>
            <p:ph type="body" sz="half" idx="1"/>
          </p:nvPr>
        </p:nvSpPr>
        <p:spPr>
          <a:xfrm>
            <a:off x="1042988" y="1304925"/>
            <a:ext cx="7633468" cy="4895850"/>
          </a:xfrm>
        </p:spPr>
        <p:txBody>
          <a:bodyPr/>
          <a:lstStyle/>
          <a:p>
            <a:r>
              <a:rPr lang="de-DE" dirty="0" smtClean="0"/>
              <a:t>Den </a:t>
            </a:r>
            <a:r>
              <a:rPr lang="de-DE" b="1" dirty="0" smtClean="0"/>
              <a:t>elaborierte Code </a:t>
            </a:r>
            <a:r>
              <a:rPr lang="de-DE" dirty="0" smtClean="0"/>
              <a:t>ordnet man dem Sprachgebrauch gebildeter Schichten zu. Basil Bernstein argumentiert mit dieser Kategorisierung, dass der Gebrauch eines Codes eng mit der sozialen Struktur einer bestimmten Gesellschaft verbunden ist. Der elaborierte Code ist dort wichtig, wo es kein geteiltes Wissen gibt.</a:t>
            </a:r>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20" name="Rectangle 12"/>
          <p:cNvSpPr>
            <a:spLocks noGrp="1" noChangeArrowheads="1"/>
          </p:cNvSpPr>
          <p:nvPr>
            <p:ph type="title"/>
          </p:nvPr>
        </p:nvSpPr>
        <p:spPr/>
        <p:txBody>
          <a:bodyPr/>
          <a:lstStyle/>
          <a:p>
            <a:r>
              <a:rPr lang="de-DE" dirty="0" smtClean="0"/>
              <a:t>Definition von Varietät</a:t>
            </a:r>
            <a:endParaRPr lang="de-DE" dirty="0"/>
          </a:p>
        </p:txBody>
      </p:sp>
      <p:sp>
        <p:nvSpPr>
          <p:cNvPr id="68623" name="Rectangle 15"/>
          <p:cNvSpPr>
            <a:spLocks noGrp="1" noChangeArrowheads="1"/>
          </p:cNvSpPr>
          <p:nvPr>
            <p:ph type="body" sz="half" idx="1"/>
          </p:nvPr>
        </p:nvSpPr>
        <p:spPr/>
        <p:txBody>
          <a:bodyPr/>
          <a:lstStyle/>
          <a:p>
            <a:r>
              <a:rPr lang="de-DE" sz="2000" dirty="0" smtClean="0"/>
              <a:t>In der Linguistik ist eine </a:t>
            </a:r>
            <a:r>
              <a:rPr lang="de-DE" sz="2000" b="1" dirty="0" smtClean="0"/>
              <a:t>Varietät</a:t>
            </a:r>
            <a:r>
              <a:rPr lang="de-DE" sz="2000" dirty="0" smtClean="0"/>
              <a:t> eine Teilmenge einer Einzelsprache, die eine Einzelsprache ergänzt oder modifiziert, jedoch nicht unabhängig von dieser existieren kann.</a:t>
            </a:r>
          </a:p>
          <a:p>
            <a:r>
              <a:rPr lang="de-DE" sz="2000" dirty="0" smtClean="0"/>
              <a:t>Man unterscheidet standardisierte Varietäten Standardsprachen einer Einzelsprache und nicht standardisierte Varietäten (Dialekt, Mundart, Regionalsprache, Soziolekt, Umgangssprache).</a:t>
            </a:r>
          </a:p>
        </p:txBody>
      </p:sp>
      <p:sp>
        <p:nvSpPr>
          <p:cNvPr id="68624" name="Rectangle 16"/>
          <p:cNvSpPr>
            <a:spLocks noGrp="1" noChangeArrowheads="1" noTextEdit="1"/>
          </p:cNvSpPr>
          <p:nvPr>
            <p:ph type="clipArt" sz="half" idx="2"/>
          </p:nvPr>
        </p:nvSpPr>
        <p:spPr/>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8" name="Rectangle 8"/>
          <p:cNvSpPr>
            <a:spLocks noGrp="1" noChangeArrowheads="1"/>
          </p:cNvSpPr>
          <p:nvPr>
            <p:ph type="title"/>
          </p:nvPr>
        </p:nvSpPr>
        <p:spPr/>
        <p:txBody>
          <a:bodyPr/>
          <a:lstStyle/>
          <a:p>
            <a:r>
              <a:rPr lang="de-DE" dirty="0" smtClean="0"/>
              <a:t>Diastratische Varietät in England</a:t>
            </a:r>
            <a:endParaRPr lang="de-DE" dirty="0"/>
          </a:p>
        </p:txBody>
      </p:sp>
      <p:sp>
        <p:nvSpPr>
          <p:cNvPr id="6" name="Textplatzhalter 5"/>
          <p:cNvSpPr>
            <a:spLocks noGrp="1"/>
          </p:cNvSpPr>
          <p:nvPr>
            <p:ph type="body" sz="half" idx="1"/>
          </p:nvPr>
        </p:nvSpPr>
        <p:spPr>
          <a:xfrm>
            <a:off x="1042988" y="1304924"/>
            <a:ext cx="7633468" cy="5148411"/>
          </a:xfrm>
        </p:spPr>
        <p:txBody>
          <a:bodyPr/>
          <a:lstStyle/>
          <a:p>
            <a:r>
              <a:rPr lang="de-DE" dirty="0" smtClean="0"/>
              <a:t>In England besteht bis heute eine Klassengesellschaft, die grob in drei Schichten eingeteilt werden kann.</a:t>
            </a:r>
          </a:p>
          <a:p>
            <a:r>
              <a:rPr lang="de-DE" b="1" dirty="0" err="1" smtClean="0"/>
              <a:t>Upper</a:t>
            </a:r>
            <a:r>
              <a:rPr lang="de-DE" b="1" dirty="0" smtClean="0"/>
              <a:t> Class </a:t>
            </a:r>
            <a:r>
              <a:rPr lang="de-DE" i="1" dirty="0" smtClean="0"/>
              <a:t>– in diese Schicht muss man hinein geboren werden um wirklich akzeptiert zu sein.</a:t>
            </a:r>
          </a:p>
          <a:p>
            <a:r>
              <a:rPr lang="de-DE" b="1" dirty="0" err="1" smtClean="0"/>
              <a:t>Middle</a:t>
            </a:r>
            <a:r>
              <a:rPr lang="de-DE" b="1" dirty="0" smtClean="0"/>
              <a:t> Class </a:t>
            </a:r>
            <a:r>
              <a:rPr lang="de-DE" i="1" dirty="0" smtClean="0"/>
              <a:t>– gut verdienende und gut ausgebildete Mittelschicht</a:t>
            </a:r>
          </a:p>
          <a:p>
            <a:r>
              <a:rPr lang="de-DE" b="1" dirty="0" smtClean="0"/>
              <a:t>Working Class</a:t>
            </a:r>
            <a:r>
              <a:rPr lang="de-DE" i="1" dirty="0" smtClean="0"/>
              <a:t> – schlecht ausgebildete oder ungelernte Arbeitnehmer. </a:t>
            </a:r>
          </a:p>
          <a:p>
            <a:endParaRPr lang="de-DE" b="1" i="1" dirty="0"/>
          </a:p>
          <a:p>
            <a:r>
              <a:rPr lang="de-DE" b="1" dirty="0" smtClean="0"/>
              <a:t>Merke: </a:t>
            </a:r>
            <a:r>
              <a:rPr lang="de-DE" dirty="0" smtClean="0"/>
              <a:t>Diese Einteilung ist inoffiziell.</a:t>
            </a:r>
            <a:r>
              <a:rPr lang="de-DE" b="1" dirty="0" smtClean="0"/>
              <a:t> </a:t>
            </a:r>
            <a:r>
              <a:rPr lang="de-DE" dirty="0" smtClean="0"/>
              <a:t>Die offizielle, unterscheidet zwischen 8 Schichten.</a:t>
            </a:r>
          </a:p>
          <a:p>
            <a:endParaRPr lang="de-DE"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8" name="Rectangle 8"/>
          <p:cNvSpPr>
            <a:spLocks noGrp="1" noChangeArrowheads="1"/>
          </p:cNvSpPr>
          <p:nvPr>
            <p:ph type="title"/>
          </p:nvPr>
        </p:nvSpPr>
        <p:spPr/>
        <p:txBody>
          <a:bodyPr/>
          <a:lstStyle/>
          <a:p>
            <a:r>
              <a:rPr lang="de-DE" dirty="0" smtClean="0"/>
              <a:t>Diastratische Varietät in England</a:t>
            </a:r>
            <a:endParaRPr lang="de-DE" dirty="0"/>
          </a:p>
        </p:txBody>
      </p:sp>
      <p:sp>
        <p:nvSpPr>
          <p:cNvPr id="6" name="Textplatzhalter 5"/>
          <p:cNvSpPr>
            <a:spLocks noGrp="1"/>
          </p:cNvSpPr>
          <p:nvPr>
            <p:ph type="body" sz="half" idx="1"/>
          </p:nvPr>
        </p:nvSpPr>
        <p:spPr>
          <a:xfrm>
            <a:off x="1042988" y="1304925"/>
            <a:ext cx="7633468" cy="4895850"/>
          </a:xfrm>
        </p:spPr>
        <p:txBody>
          <a:bodyPr/>
          <a:lstStyle/>
          <a:p>
            <a:r>
              <a:rPr lang="de-DE" dirty="0" smtClean="0"/>
              <a:t>Unterschiede der Klassenherkunft, werden nicht nur durch sprachliche Kommunikation </a:t>
            </a:r>
            <a:r>
              <a:rPr lang="de-DE" dirty="0" smtClean="0"/>
              <a:t>deutlich, </a:t>
            </a:r>
            <a:r>
              <a:rPr lang="de-DE" dirty="0" smtClean="0"/>
              <a:t>sondern auch durch bestimmte Verhaltensweisen – siehe </a:t>
            </a:r>
            <a:r>
              <a:rPr lang="de-DE" i="1" dirty="0" smtClean="0"/>
              <a:t>„Die drei Arten Erbsen zu essen“.</a:t>
            </a:r>
          </a:p>
          <a:p>
            <a:r>
              <a:rPr lang="de-DE" dirty="0" smtClean="0"/>
              <a:t>Die </a:t>
            </a:r>
            <a:r>
              <a:rPr lang="de-DE" dirty="0"/>
              <a:t>s</a:t>
            </a:r>
            <a:r>
              <a:rPr lang="de-DE" dirty="0" smtClean="0"/>
              <a:t>prachlichen Unterscheidungsmerkmale </a:t>
            </a:r>
            <a:r>
              <a:rPr lang="de-DE" smtClean="0"/>
              <a:t>der </a:t>
            </a:r>
            <a:r>
              <a:rPr lang="de-DE" smtClean="0"/>
              <a:t>Klassenherkunft, </a:t>
            </a:r>
            <a:r>
              <a:rPr lang="de-DE" dirty="0" smtClean="0"/>
              <a:t>sind meist in der Verwendung korrekter Grammatik sowie in der Wortwahl zu finden. – siehe </a:t>
            </a:r>
            <a:r>
              <a:rPr lang="de-DE" i="1" dirty="0" smtClean="0"/>
              <a:t>„Plural vs. Singular (</a:t>
            </a:r>
            <a:r>
              <a:rPr lang="de-DE" i="1" dirty="0" err="1" smtClean="0"/>
              <a:t>is</a:t>
            </a:r>
            <a:r>
              <a:rPr lang="de-DE" i="1" dirty="0" smtClean="0"/>
              <a:t> </a:t>
            </a:r>
            <a:r>
              <a:rPr lang="de-DE" dirty="0" smtClean="0"/>
              <a:t>anstatt</a:t>
            </a:r>
            <a:r>
              <a:rPr lang="de-DE" i="1" dirty="0" smtClean="0"/>
              <a:t> </a:t>
            </a:r>
            <a:r>
              <a:rPr lang="de-DE" i="1" dirty="0" err="1" smtClean="0"/>
              <a:t>are</a:t>
            </a:r>
            <a:r>
              <a:rPr lang="de-DE" i="1" dirty="0" smtClean="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8" name="Rectangle 8"/>
          <p:cNvSpPr>
            <a:spLocks noGrp="1" noChangeArrowheads="1"/>
          </p:cNvSpPr>
          <p:nvPr>
            <p:ph type="title"/>
          </p:nvPr>
        </p:nvSpPr>
        <p:spPr/>
        <p:txBody>
          <a:bodyPr/>
          <a:lstStyle/>
          <a:p>
            <a:r>
              <a:rPr lang="de-DE" dirty="0" smtClean="0"/>
              <a:t>Diastratische Varietät in England</a:t>
            </a:r>
            <a:endParaRPr lang="de-DE" dirty="0"/>
          </a:p>
        </p:txBody>
      </p:sp>
      <p:sp>
        <p:nvSpPr>
          <p:cNvPr id="6" name="Textplatzhalter 5"/>
          <p:cNvSpPr>
            <a:spLocks noGrp="1"/>
          </p:cNvSpPr>
          <p:nvPr>
            <p:ph type="body" sz="half" idx="1"/>
          </p:nvPr>
        </p:nvSpPr>
        <p:spPr>
          <a:xfrm>
            <a:off x="1042988" y="1304925"/>
            <a:ext cx="7633468" cy="4895850"/>
          </a:xfrm>
        </p:spPr>
        <p:txBody>
          <a:bodyPr/>
          <a:lstStyle/>
          <a:p>
            <a:pPr>
              <a:buNone/>
            </a:pPr>
            <a:r>
              <a:rPr lang="de-DE" dirty="0" smtClean="0"/>
              <a:t>		</a:t>
            </a:r>
            <a:r>
              <a:rPr lang="de-DE" u="sng" dirty="0" smtClean="0"/>
              <a:t>Beispiele für variierende Wortwahl:</a:t>
            </a:r>
          </a:p>
          <a:p>
            <a:r>
              <a:rPr lang="de-DE" dirty="0" err="1" smtClean="0"/>
              <a:t>Vegetables</a:t>
            </a:r>
            <a:r>
              <a:rPr lang="de-DE" dirty="0" smtClean="0"/>
              <a:t> vs. </a:t>
            </a:r>
            <a:r>
              <a:rPr lang="de-DE" dirty="0"/>
              <a:t>G</a:t>
            </a:r>
            <a:r>
              <a:rPr lang="de-DE" dirty="0" smtClean="0"/>
              <a:t>reens</a:t>
            </a:r>
          </a:p>
          <a:p>
            <a:r>
              <a:rPr lang="de-DE" dirty="0" err="1" smtClean="0"/>
              <a:t>Ill</a:t>
            </a:r>
            <a:r>
              <a:rPr lang="de-DE" dirty="0" smtClean="0"/>
              <a:t> vs. Sick</a:t>
            </a:r>
          </a:p>
          <a:p>
            <a:r>
              <a:rPr lang="de-DE" dirty="0" err="1"/>
              <a:t>L</a:t>
            </a:r>
            <a:r>
              <a:rPr lang="de-DE" dirty="0" err="1" smtClean="0"/>
              <a:t>ooking-glass</a:t>
            </a:r>
            <a:r>
              <a:rPr lang="de-DE" dirty="0" smtClean="0"/>
              <a:t> vs. </a:t>
            </a:r>
            <a:r>
              <a:rPr lang="de-DE" dirty="0" err="1" smtClean="0"/>
              <a:t>Mirror</a:t>
            </a:r>
            <a:endParaRPr lang="de-DE" dirty="0" smtClean="0"/>
          </a:p>
          <a:p>
            <a:r>
              <a:rPr lang="de-DE" dirty="0" err="1"/>
              <a:t>N</a:t>
            </a:r>
            <a:r>
              <a:rPr lang="de-DE" dirty="0" err="1" smtClean="0"/>
              <a:t>apkin</a:t>
            </a:r>
            <a:r>
              <a:rPr lang="de-DE" dirty="0" smtClean="0"/>
              <a:t> vs. </a:t>
            </a:r>
            <a:r>
              <a:rPr lang="de-DE" dirty="0"/>
              <a:t>S</a:t>
            </a:r>
            <a:r>
              <a:rPr lang="de-DE" dirty="0" smtClean="0"/>
              <a:t>erviette</a:t>
            </a:r>
          </a:p>
          <a:p>
            <a:r>
              <a:rPr lang="de-DE" dirty="0" err="1" smtClean="0"/>
              <a:t>Lavatory</a:t>
            </a:r>
            <a:r>
              <a:rPr lang="de-DE" dirty="0" smtClean="0"/>
              <a:t> vs. </a:t>
            </a:r>
            <a:r>
              <a:rPr lang="de-DE" dirty="0" err="1" smtClean="0"/>
              <a:t>Toilet</a:t>
            </a:r>
            <a:endParaRPr lang="de-DE" dirty="0" smtClean="0"/>
          </a:p>
          <a:p>
            <a:r>
              <a:rPr lang="de-DE" dirty="0" err="1" smtClean="0"/>
              <a:t>What</a:t>
            </a:r>
            <a:r>
              <a:rPr lang="de-DE" dirty="0" smtClean="0"/>
              <a:t>? vs. Pardon?</a:t>
            </a:r>
          </a:p>
          <a:p>
            <a:r>
              <a:rPr lang="de-DE" dirty="0" smtClean="0"/>
              <a:t>Master vs. </a:t>
            </a:r>
            <a:r>
              <a:rPr lang="de-DE" dirty="0" err="1" smtClean="0"/>
              <a:t>Teacher</a:t>
            </a:r>
            <a:endParaRPr lang="de-DE" dirty="0" smtClean="0"/>
          </a:p>
          <a:p>
            <a:endParaRPr lang="de-DE" dirty="0" smtClean="0"/>
          </a:p>
          <a:p>
            <a:endParaRPr lang="de-DE" dirty="0" smtClean="0"/>
          </a:p>
          <a:p>
            <a:endParaRPr lang="de-DE" dirty="0" smtClean="0"/>
          </a:p>
          <a:p>
            <a:endParaRPr lang="de-DE" dirty="0" smtClean="0"/>
          </a:p>
          <a:p>
            <a:endParaRPr lang="de-DE"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Text Box 3"/>
          <p:cNvSpPr txBox="1">
            <a:spLocks noChangeArrowheads="1"/>
          </p:cNvSpPr>
          <p:nvPr/>
        </p:nvSpPr>
        <p:spPr bwMode="auto">
          <a:xfrm>
            <a:off x="533400" y="2438400"/>
            <a:ext cx="4495800" cy="579438"/>
          </a:xfrm>
          <a:prstGeom prst="rect">
            <a:avLst/>
          </a:prstGeom>
          <a:noFill/>
          <a:ln w="9525">
            <a:noFill/>
            <a:miter lim="800000"/>
            <a:headEnd/>
            <a:tailEnd/>
          </a:ln>
          <a:effectLst/>
        </p:spPr>
        <p:txBody>
          <a:bodyPr>
            <a:spAutoFit/>
          </a:bodyPr>
          <a:lstStyle/>
          <a:p>
            <a:pPr algn="l">
              <a:spcBef>
                <a:spcPct val="50000"/>
              </a:spcBef>
            </a:pPr>
            <a:endParaRPr lang="de-DE" sz="3200">
              <a:latin typeface="Tahoma" pitchFamily="34" charset="0"/>
            </a:endParaRPr>
          </a:p>
        </p:txBody>
      </p:sp>
      <p:sp>
        <p:nvSpPr>
          <p:cNvPr id="69637" name="Text Box 5"/>
          <p:cNvSpPr txBox="1">
            <a:spLocks noChangeArrowheads="1"/>
          </p:cNvSpPr>
          <p:nvPr/>
        </p:nvSpPr>
        <p:spPr bwMode="auto">
          <a:xfrm>
            <a:off x="6705600" y="2667000"/>
            <a:ext cx="184150" cy="457200"/>
          </a:xfrm>
          <a:prstGeom prst="rect">
            <a:avLst/>
          </a:prstGeom>
          <a:noFill/>
          <a:ln w="9525">
            <a:noFill/>
            <a:miter lim="800000"/>
            <a:headEnd/>
            <a:tailEnd/>
          </a:ln>
          <a:effectLst/>
        </p:spPr>
        <p:txBody>
          <a:bodyPr wrap="none">
            <a:spAutoFit/>
          </a:bodyPr>
          <a:lstStyle/>
          <a:p>
            <a:endParaRPr lang="de-DE"/>
          </a:p>
        </p:txBody>
      </p:sp>
      <p:sp>
        <p:nvSpPr>
          <p:cNvPr id="69641" name="Rectangle 9"/>
          <p:cNvSpPr>
            <a:spLocks noGrp="1" noChangeArrowheads="1"/>
          </p:cNvSpPr>
          <p:nvPr>
            <p:ph type="title"/>
          </p:nvPr>
        </p:nvSpPr>
        <p:spPr/>
        <p:txBody>
          <a:bodyPr/>
          <a:lstStyle/>
          <a:p>
            <a:r>
              <a:rPr lang="de-DE" dirty="0" smtClean="0"/>
              <a:t>Modell nach Eugenio </a:t>
            </a:r>
            <a:r>
              <a:rPr lang="de-DE" dirty="0" err="1" smtClean="0"/>
              <a:t>Coseriu</a:t>
            </a:r>
            <a:endParaRPr lang="de-DE" dirty="0"/>
          </a:p>
        </p:txBody>
      </p:sp>
      <p:sp>
        <p:nvSpPr>
          <p:cNvPr id="69643" name="Rectangle 11"/>
          <p:cNvSpPr>
            <a:spLocks noGrp="1" noChangeArrowheads="1" noTextEdit="1"/>
          </p:cNvSpPr>
          <p:nvPr>
            <p:ph type="clipArt" sz="half" idx="2"/>
          </p:nvPr>
        </p:nvSpPr>
        <p:spPr/>
      </p:sp>
      <p:sp>
        <p:nvSpPr>
          <p:cNvPr id="69644" name="Rectangle 12"/>
          <p:cNvSpPr>
            <a:spLocks noGrp="1" noChangeArrowheads="1"/>
          </p:cNvSpPr>
          <p:nvPr>
            <p:ph type="body" sz="half" idx="1"/>
          </p:nvPr>
        </p:nvSpPr>
        <p:spPr/>
        <p:txBody>
          <a:bodyPr/>
          <a:lstStyle/>
          <a:p>
            <a:r>
              <a:rPr lang="de-DE" sz="2000" dirty="0" smtClean="0"/>
              <a:t>Nach dem Modell von Eugenio </a:t>
            </a:r>
            <a:r>
              <a:rPr lang="de-DE" sz="2000" dirty="0" err="1" smtClean="0"/>
              <a:t>Coseriu</a:t>
            </a:r>
            <a:r>
              <a:rPr lang="de-DE" sz="2000" dirty="0" smtClean="0"/>
              <a:t> wird zwischen </a:t>
            </a:r>
            <a:r>
              <a:rPr lang="de-DE" sz="2000" b="1" i="1" dirty="0" smtClean="0"/>
              <a:t>diatopischer</a:t>
            </a:r>
            <a:r>
              <a:rPr lang="de-DE" sz="2000" dirty="0" smtClean="0"/>
              <a:t> (geographischer Bezug), </a:t>
            </a:r>
            <a:r>
              <a:rPr lang="de-DE" sz="2000" b="1" i="1" dirty="0" smtClean="0"/>
              <a:t>diastratischer </a:t>
            </a:r>
            <a:r>
              <a:rPr lang="de-DE" sz="2000" dirty="0" smtClean="0"/>
              <a:t>(Gesellschaftsschicht)</a:t>
            </a:r>
            <a:r>
              <a:rPr lang="de-DE" sz="2000" b="1" i="1" dirty="0" smtClean="0"/>
              <a:t>  </a:t>
            </a:r>
            <a:r>
              <a:rPr lang="de-DE" sz="2000" dirty="0" smtClean="0"/>
              <a:t>                    </a:t>
            </a:r>
            <a:r>
              <a:rPr lang="de-DE" sz="2000" b="1" i="1" dirty="0" smtClean="0"/>
              <a:t>diaphasischer  </a:t>
            </a:r>
            <a:r>
              <a:rPr lang="de-DE" sz="2000" dirty="0" smtClean="0"/>
              <a:t>(Intention)		      und </a:t>
            </a:r>
            <a:r>
              <a:rPr lang="de-DE" sz="2000" b="1" i="1" dirty="0" err="1" smtClean="0"/>
              <a:t>disituativer</a:t>
            </a:r>
            <a:r>
              <a:rPr lang="de-DE" sz="2000" dirty="0" smtClean="0"/>
              <a:t>   (Situation)	            Varietät unterschieden. </a:t>
            </a:r>
            <a:endParaRPr lang="de-DE" sz="2000" dirty="0"/>
          </a:p>
        </p:txBody>
      </p:sp>
      <p:pic>
        <p:nvPicPr>
          <p:cNvPr id="69645" name="Picture 13" descr="C:\Users\Phunker\Documents\uni\Sinner\coseriu.jpg"/>
          <p:cNvPicPr>
            <a:picLocks noChangeAspect="1" noChangeArrowheads="1"/>
          </p:cNvPicPr>
          <p:nvPr/>
        </p:nvPicPr>
        <p:blipFill>
          <a:blip r:embed="rId3" cstate="print"/>
          <a:srcRect/>
          <a:stretch>
            <a:fillRect/>
          </a:stretch>
        </p:blipFill>
        <p:spPr bwMode="auto">
          <a:xfrm>
            <a:off x="5652120" y="1844824"/>
            <a:ext cx="2664296" cy="368258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2" name="Rectangle 8"/>
          <p:cNvSpPr>
            <a:spLocks noGrp="1" noChangeArrowheads="1"/>
          </p:cNvSpPr>
          <p:nvPr>
            <p:ph type="title"/>
          </p:nvPr>
        </p:nvSpPr>
        <p:spPr/>
        <p:txBody>
          <a:bodyPr/>
          <a:lstStyle/>
          <a:p>
            <a:r>
              <a:rPr lang="de-DE" dirty="0" smtClean="0"/>
              <a:t>Dialekt – Die diatopische Varietät</a:t>
            </a:r>
            <a:endParaRPr lang="de-DE" dirty="0"/>
          </a:p>
        </p:txBody>
      </p:sp>
      <p:sp>
        <p:nvSpPr>
          <p:cNvPr id="72713" name="Rectangle 9"/>
          <p:cNvSpPr>
            <a:spLocks noGrp="1" noChangeArrowheads="1" noTextEdit="1"/>
          </p:cNvSpPr>
          <p:nvPr>
            <p:ph type="clipArt" sz="half" idx="2"/>
          </p:nvPr>
        </p:nvSpPr>
        <p:spPr/>
      </p:sp>
      <p:sp>
        <p:nvSpPr>
          <p:cNvPr id="72707" name="Text Box 3"/>
          <p:cNvSpPr txBox="1">
            <a:spLocks noChangeArrowheads="1"/>
          </p:cNvSpPr>
          <p:nvPr/>
        </p:nvSpPr>
        <p:spPr bwMode="auto">
          <a:xfrm>
            <a:off x="457200" y="2971800"/>
            <a:ext cx="4495800" cy="579438"/>
          </a:xfrm>
          <a:prstGeom prst="rect">
            <a:avLst/>
          </a:prstGeom>
          <a:noFill/>
          <a:ln w="9525">
            <a:noFill/>
            <a:miter lim="800000"/>
            <a:headEnd/>
            <a:tailEnd/>
          </a:ln>
          <a:effectLst/>
        </p:spPr>
        <p:txBody>
          <a:bodyPr>
            <a:spAutoFit/>
          </a:bodyPr>
          <a:lstStyle/>
          <a:p>
            <a:pPr algn="l">
              <a:spcBef>
                <a:spcPct val="50000"/>
              </a:spcBef>
            </a:pPr>
            <a:endParaRPr lang="de-DE" sz="3200">
              <a:latin typeface="Tahoma" pitchFamily="34" charset="0"/>
            </a:endParaRPr>
          </a:p>
        </p:txBody>
      </p:sp>
      <p:sp>
        <p:nvSpPr>
          <p:cNvPr id="72714" name="Rectangle 10"/>
          <p:cNvSpPr>
            <a:spLocks noGrp="1" noChangeArrowheads="1"/>
          </p:cNvSpPr>
          <p:nvPr>
            <p:ph type="body" sz="half" idx="1"/>
          </p:nvPr>
        </p:nvSpPr>
        <p:spPr/>
        <p:txBody>
          <a:bodyPr/>
          <a:lstStyle/>
          <a:p>
            <a:r>
              <a:rPr lang="de-DE" sz="2000" dirty="0" smtClean="0"/>
              <a:t>Die diatopische Varietät beschreibt die regionalen Unterschiede der gesprochenen Sprache. Diese werden auch als </a:t>
            </a:r>
            <a:r>
              <a:rPr lang="de-DE" sz="2000" b="1" i="1" dirty="0" smtClean="0"/>
              <a:t>Dialekt</a:t>
            </a:r>
            <a:r>
              <a:rPr lang="de-DE" sz="2000" dirty="0" smtClean="0"/>
              <a:t> oder </a:t>
            </a:r>
            <a:r>
              <a:rPr lang="de-DE" sz="2000" b="1" i="1" dirty="0" smtClean="0"/>
              <a:t>Mundart</a:t>
            </a:r>
            <a:r>
              <a:rPr lang="de-DE" sz="2000" dirty="0" smtClean="0"/>
              <a:t> bezeichnet.</a:t>
            </a:r>
            <a:endParaRPr lang="de-DE"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Text Box 5"/>
          <p:cNvSpPr txBox="1">
            <a:spLocks noChangeArrowheads="1"/>
          </p:cNvSpPr>
          <p:nvPr/>
        </p:nvSpPr>
        <p:spPr bwMode="auto">
          <a:xfrm>
            <a:off x="5775325" y="2632075"/>
            <a:ext cx="1387475" cy="457200"/>
          </a:xfrm>
          <a:prstGeom prst="rect">
            <a:avLst/>
          </a:prstGeom>
          <a:noFill/>
          <a:ln w="9525">
            <a:noFill/>
            <a:miter lim="800000"/>
            <a:headEnd/>
            <a:tailEnd/>
          </a:ln>
          <a:effectLst/>
        </p:spPr>
        <p:txBody>
          <a:bodyPr>
            <a:spAutoFit/>
          </a:bodyPr>
          <a:lstStyle/>
          <a:p>
            <a:endParaRPr lang="de-DE"/>
          </a:p>
        </p:txBody>
      </p:sp>
      <p:sp>
        <p:nvSpPr>
          <p:cNvPr id="75782" name="Text Box 6"/>
          <p:cNvSpPr txBox="1">
            <a:spLocks noChangeArrowheads="1"/>
          </p:cNvSpPr>
          <p:nvPr/>
        </p:nvSpPr>
        <p:spPr bwMode="auto">
          <a:xfrm>
            <a:off x="5410200" y="3505200"/>
            <a:ext cx="2667000" cy="457200"/>
          </a:xfrm>
          <a:prstGeom prst="rect">
            <a:avLst/>
          </a:prstGeom>
          <a:noFill/>
          <a:ln w="9525">
            <a:noFill/>
            <a:miter lim="800000"/>
            <a:headEnd/>
            <a:tailEnd/>
          </a:ln>
          <a:effectLst/>
        </p:spPr>
        <p:txBody>
          <a:bodyPr>
            <a:spAutoFit/>
          </a:bodyPr>
          <a:lstStyle/>
          <a:p>
            <a:pPr>
              <a:spcBef>
                <a:spcPct val="50000"/>
              </a:spcBef>
            </a:pPr>
            <a:endParaRPr lang="de-DE">
              <a:latin typeface="Tahoma" pitchFamily="34" charset="0"/>
            </a:endParaRPr>
          </a:p>
          <a:p>
            <a:pPr algn="l"/>
            <a:endParaRPr lang="de-DE">
              <a:latin typeface="Tahoma" pitchFamily="34" charset="0"/>
            </a:endParaRPr>
          </a:p>
        </p:txBody>
      </p:sp>
      <p:sp>
        <p:nvSpPr>
          <p:cNvPr id="75788" name="Rectangle 12"/>
          <p:cNvSpPr>
            <a:spLocks noGrp="1" noChangeArrowheads="1"/>
          </p:cNvSpPr>
          <p:nvPr>
            <p:ph type="title"/>
          </p:nvPr>
        </p:nvSpPr>
        <p:spPr/>
        <p:txBody>
          <a:bodyPr/>
          <a:lstStyle/>
          <a:p>
            <a:r>
              <a:rPr lang="de-DE" dirty="0" smtClean="0"/>
              <a:t>Soziolekt – Die diastratische Varietät</a:t>
            </a:r>
            <a:endParaRPr lang="de-DE" dirty="0"/>
          </a:p>
        </p:txBody>
      </p:sp>
      <p:sp>
        <p:nvSpPr>
          <p:cNvPr id="75789" name="Rectangle 13"/>
          <p:cNvSpPr>
            <a:spLocks noGrp="1" noChangeArrowheads="1"/>
          </p:cNvSpPr>
          <p:nvPr>
            <p:ph type="body" sz="half" idx="1"/>
          </p:nvPr>
        </p:nvSpPr>
        <p:spPr/>
        <p:txBody>
          <a:bodyPr/>
          <a:lstStyle/>
          <a:p>
            <a:r>
              <a:rPr lang="de-DE" sz="2000" dirty="0" smtClean="0"/>
              <a:t>Die diastratische Varietät beschreibt die für soziale Gruppen typischen Unterschiede ihrer Sprache.</a:t>
            </a:r>
          </a:p>
          <a:p>
            <a:r>
              <a:rPr lang="de-DE" sz="2000" dirty="0" smtClean="0"/>
              <a:t>Die hierbei am stärksten beeinflussten Faktoren sind die </a:t>
            </a:r>
            <a:r>
              <a:rPr lang="de-DE" sz="2000" b="1" i="1" dirty="0" smtClean="0"/>
              <a:t>Semantik</a:t>
            </a:r>
            <a:r>
              <a:rPr lang="de-DE" sz="2000" dirty="0" smtClean="0"/>
              <a:t>  (Bedeutung)                    und </a:t>
            </a:r>
            <a:r>
              <a:rPr lang="de-DE" sz="2000" b="1" i="1" dirty="0" smtClean="0"/>
              <a:t>Pragmatik</a:t>
            </a:r>
            <a:r>
              <a:rPr lang="de-DE" sz="2000" dirty="0" smtClean="0"/>
              <a:t> (Anwendung)                   der Sprache.</a:t>
            </a:r>
          </a:p>
        </p:txBody>
      </p:sp>
      <p:sp>
        <p:nvSpPr>
          <p:cNvPr id="75790" name="Rectangle 14"/>
          <p:cNvSpPr>
            <a:spLocks noGrp="1" noChangeArrowheads="1" noTextEdit="1"/>
          </p:cNvSpPr>
          <p:nvPr>
            <p:ph type="clipArt" sz="half" idx="2"/>
          </p:nvPr>
        </p:nvSpPr>
        <p:spPr/>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22" name="Rectangle 370"/>
          <p:cNvSpPr>
            <a:spLocks noGrp="1" noChangeArrowheads="1"/>
          </p:cNvSpPr>
          <p:nvPr>
            <p:ph type="title"/>
          </p:nvPr>
        </p:nvSpPr>
        <p:spPr/>
        <p:txBody>
          <a:bodyPr/>
          <a:lstStyle/>
          <a:p>
            <a:r>
              <a:rPr lang="de-DE" dirty="0" smtClean="0"/>
              <a:t>Diatopische Varietäten in England</a:t>
            </a:r>
            <a:endParaRPr lang="de-DE" dirty="0"/>
          </a:p>
        </p:txBody>
      </p:sp>
      <p:pic>
        <p:nvPicPr>
          <p:cNvPr id="75125" name="Picture 373" descr="C:\Users\Phunker\Documents\uni\Sinner\Selected_languages_and_accents_of_the_british_isles.jpg"/>
          <p:cNvPicPr>
            <a:picLocks noChangeAspect="1" noChangeArrowheads="1"/>
          </p:cNvPicPr>
          <p:nvPr/>
        </p:nvPicPr>
        <p:blipFill>
          <a:blip r:embed="rId3" cstate="print"/>
          <a:srcRect/>
          <a:stretch>
            <a:fillRect/>
          </a:stretch>
        </p:blipFill>
        <p:spPr bwMode="auto">
          <a:xfrm>
            <a:off x="2987824" y="1196752"/>
            <a:ext cx="3168352" cy="550914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4" name="Rectangle 1032"/>
          <p:cNvSpPr>
            <a:spLocks noGrp="1" noChangeArrowheads="1"/>
          </p:cNvSpPr>
          <p:nvPr>
            <p:ph type="title"/>
          </p:nvPr>
        </p:nvSpPr>
        <p:spPr/>
        <p:txBody>
          <a:bodyPr/>
          <a:lstStyle/>
          <a:p>
            <a:r>
              <a:rPr lang="de-DE" dirty="0" smtClean="0"/>
              <a:t>North </a:t>
            </a:r>
            <a:r>
              <a:rPr lang="de-DE" dirty="0" err="1" smtClean="0"/>
              <a:t>Yorkshire</a:t>
            </a:r>
            <a:endParaRPr lang="de-DE" dirty="0"/>
          </a:p>
        </p:txBody>
      </p:sp>
      <p:sp>
        <p:nvSpPr>
          <p:cNvPr id="70661" name="Text Box 1029"/>
          <p:cNvSpPr txBox="1">
            <a:spLocks noChangeArrowheads="1"/>
          </p:cNvSpPr>
          <p:nvPr/>
        </p:nvSpPr>
        <p:spPr bwMode="auto">
          <a:xfrm>
            <a:off x="5867400" y="3048000"/>
            <a:ext cx="1981200" cy="457200"/>
          </a:xfrm>
          <a:prstGeom prst="rect">
            <a:avLst/>
          </a:prstGeom>
          <a:noFill/>
          <a:ln w="9525">
            <a:noFill/>
            <a:miter lim="800000"/>
            <a:headEnd/>
            <a:tailEnd/>
          </a:ln>
          <a:effectLst/>
        </p:spPr>
        <p:txBody>
          <a:bodyPr>
            <a:spAutoFit/>
          </a:bodyPr>
          <a:lstStyle/>
          <a:p>
            <a:pPr>
              <a:spcBef>
                <a:spcPct val="50000"/>
              </a:spcBef>
            </a:pPr>
            <a:endParaRPr lang="de-DE">
              <a:latin typeface="Tahoma" pitchFamily="34" charset="0"/>
            </a:endParaRPr>
          </a:p>
          <a:p>
            <a:pPr algn="l"/>
            <a:endParaRPr lang="de-DE">
              <a:latin typeface="Tahoma" pitchFamily="34" charset="0"/>
            </a:endParaRPr>
          </a:p>
        </p:txBody>
      </p:sp>
      <p:sp>
        <p:nvSpPr>
          <p:cNvPr id="70666" name="Rectangle 1034"/>
          <p:cNvSpPr>
            <a:spLocks noGrp="1" noChangeArrowheads="1"/>
          </p:cNvSpPr>
          <p:nvPr>
            <p:ph type="body" sz="half" idx="1"/>
          </p:nvPr>
        </p:nvSpPr>
        <p:spPr>
          <a:xfrm>
            <a:off x="1042988" y="1772815"/>
            <a:ext cx="7561460" cy="4427959"/>
          </a:xfrm>
        </p:spPr>
        <p:txBody>
          <a:bodyPr/>
          <a:lstStyle/>
          <a:p>
            <a:r>
              <a:rPr lang="en-US" sz="2000" i="1" dirty="0" err="1" smtClean="0">
                <a:solidFill>
                  <a:schemeClr val="tx1"/>
                </a:solidFill>
                <a:latin typeface="+mn-lt"/>
                <a:ea typeface="+mn-ea"/>
                <a:cs typeface="+mn-cs"/>
              </a:rPr>
              <a:t>hae</a:t>
            </a:r>
            <a:r>
              <a:rPr lang="en-US" sz="2000" i="1" dirty="0" smtClean="0">
                <a:solidFill>
                  <a:schemeClr val="tx1"/>
                </a:solidFill>
                <a:latin typeface="+mn-lt"/>
                <a:ea typeface="+mn-ea"/>
                <a:cs typeface="+mn-cs"/>
              </a:rPr>
              <a:t> = </a:t>
            </a:r>
            <a:r>
              <a:rPr lang="en-US" sz="2000" i="1" dirty="0" err="1" smtClean="0">
                <a:solidFill>
                  <a:schemeClr val="tx1"/>
                </a:solidFill>
                <a:latin typeface="+mn-lt"/>
                <a:ea typeface="+mn-ea"/>
                <a:cs typeface="+mn-cs"/>
              </a:rPr>
              <a:t>haben</a:t>
            </a:r>
            <a:r>
              <a:rPr lang="en-US" sz="2000" i="1" dirty="0" smtClean="0">
                <a:solidFill>
                  <a:schemeClr val="tx1"/>
                </a:solidFill>
                <a:latin typeface="+mn-lt"/>
                <a:ea typeface="+mn-ea"/>
                <a:cs typeface="+mn-cs"/>
              </a:rPr>
              <a:t>; gain = </a:t>
            </a:r>
            <a:r>
              <a:rPr lang="en-US" sz="2000" i="1" dirty="0" err="1" smtClean="0">
                <a:solidFill>
                  <a:schemeClr val="tx1"/>
                </a:solidFill>
                <a:latin typeface="+mn-lt"/>
                <a:ea typeface="+mn-ea"/>
                <a:cs typeface="+mn-cs"/>
              </a:rPr>
              <a:t>Stück</a:t>
            </a:r>
            <a:r>
              <a:rPr lang="en-US" sz="2000" i="1" dirty="0" smtClean="0">
                <a:solidFill>
                  <a:schemeClr val="tx1"/>
                </a:solidFill>
                <a:latin typeface="+mn-lt"/>
                <a:ea typeface="+mn-ea"/>
                <a:cs typeface="+mn-cs"/>
              </a:rPr>
              <a:t> land </a:t>
            </a:r>
            <a:r>
              <a:rPr lang="en-US" sz="2000" i="1" dirty="0" err="1" smtClean="0">
                <a:solidFill>
                  <a:schemeClr val="tx1"/>
                </a:solidFill>
                <a:latin typeface="+mn-lt"/>
                <a:ea typeface="+mn-ea"/>
                <a:cs typeface="+mn-cs"/>
              </a:rPr>
              <a:t>außerhalb</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eines</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symetrischen</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Feldes</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Daher</a:t>
            </a:r>
            <a:r>
              <a:rPr lang="en-US" sz="2000" i="1" dirty="0" smtClean="0">
                <a:solidFill>
                  <a:schemeClr val="tx1"/>
                </a:solidFill>
                <a:latin typeface="+mn-lt"/>
                <a:ea typeface="+mn-ea"/>
                <a:cs typeface="+mn-cs"/>
              </a:rPr>
              <a:t> muss </a:t>
            </a:r>
            <a:r>
              <a:rPr lang="en-US" sz="2000" i="1" dirty="0" err="1" smtClean="0">
                <a:solidFill>
                  <a:schemeClr val="tx1"/>
                </a:solidFill>
                <a:latin typeface="+mn-lt"/>
                <a:ea typeface="+mn-ea"/>
                <a:cs typeface="+mn-cs"/>
              </a:rPr>
              <a:t>es</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separat</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gepflügt</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werden</a:t>
            </a:r>
            <a:r>
              <a:rPr lang="en-US" sz="2000" dirty="0" smtClean="0">
                <a:solidFill>
                  <a:schemeClr val="tx1"/>
                </a:solidFill>
                <a:latin typeface="+mn-lt"/>
                <a:ea typeface="+mn-ea"/>
                <a:cs typeface="+mn-cs"/>
              </a:rPr>
              <a:t>; </a:t>
            </a:r>
            <a:r>
              <a:rPr lang="en-US" sz="2000" i="1" dirty="0" smtClean="0">
                <a:solidFill>
                  <a:schemeClr val="tx1"/>
                </a:solidFill>
                <a:latin typeface="+mn-lt"/>
                <a:ea typeface="+mn-ea"/>
                <a:cs typeface="+mn-cs"/>
              </a:rPr>
              <a:t>rig = </a:t>
            </a:r>
            <a:r>
              <a:rPr lang="en-US" sz="2000" i="1" dirty="0" err="1" smtClean="0">
                <a:solidFill>
                  <a:schemeClr val="tx1"/>
                </a:solidFill>
                <a:latin typeface="+mn-lt"/>
                <a:ea typeface="+mn-ea"/>
                <a:cs typeface="+mn-cs"/>
              </a:rPr>
              <a:t>Stück</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angehobener</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Boden</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zwischen</a:t>
            </a:r>
            <a:r>
              <a:rPr lang="en-US" sz="2000" i="1" dirty="0" smtClean="0">
                <a:solidFill>
                  <a:schemeClr val="tx1"/>
                </a:solidFill>
                <a:latin typeface="+mn-lt"/>
                <a:ea typeface="+mn-ea"/>
                <a:cs typeface="+mn-cs"/>
              </a:rPr>
              <a:t> den </a:t>
            </a:r>
            <a:r>
              <a:rPr lang="en-US" sz="2000" i="1" dirty="0" err="1" smtClean="0">
                <a:solidFill>
                  <a:schemeClr val="tx1"/>
                </a:solidFill>
                <a:latin typeface="+mn-lt"/>
                <a:ea typeface="+mn-ea"/>
                <a:cs typeface="+mn-cs"/>
              </a:rPr>
              <a:t>zwei</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Pfluggräben</a:t>
            </a:r>
            <a:r>
              <a:rPr lang="en-US" sz="2000" i="1" dirty="0" smtClean="0">
                <a:solidFill>
                  <a:schemeClr val="tx1"/>
                </a:solidFill>
                <a:latin typeface="+mn-lt"/>
                <a:ea typeface="+mn-ea"/>
                <a:cs typeface="+mn-cs"/>
              </a:rPr>
              <a:t>; yon = dieses (</a:t>
            </a:r>
            <a:r>
              <a:rPr lang="en-US" sz="2000" i="1" dirty="0" err="1" smtClean="0">
                <a:solidFill>
                  <a:schemeClr val="tx1"/>
                </a:solidFill>
                <a:latin typeface="+mn-lt"/>
                <a:ea typeface="+mn-ea"/>
                <a:cs typeface="+mn-cs"/>
              </a:rPr>
              <a:t>dort</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drüben</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geeround</a:t>
            </a:r>
            <a:r>
              <a:rPr lang="en-US" sz="2000" i="1" dirty="0" smtClean="0"/>
              <a:t> </a:t>
            </a:r>
            <a:r>
              <a:rPr lang="en-US" sz="2000" dirty="0" smtClean="0">
                <a:solidFill>
                  <a:schemeClr val="tx1"/>
                </a:solidFill>
                <a:latin typeface="+mn-lt"/>
                <a:ea typeface="+mn-ea"/>
                <a:cs typeface="+mn-cs"/>
              </a:rPr>
              <a:t>= </a:t>
            </a:r>
            <a:r>
              <a:rPr lang="en-US" sz="2000" i="1" dirty="0" smtClean="0">
                <a:solidFill>
                  <a:schemeClr val="tx1"/>
                </a:solidFill>
                <a:latin typeface="+mn-lt"/>
                <a:ea typeface="+mn-ea"/>
                <a:cs typeface="+mn-cs"/>
              </a:rPr>
              <a:t>von links </a:t>
            </a:r>
            <a:r>
              <a:rPr lang="en-US" sz="2000" i="1" dirty="0" err="1" smtClean="0">
                <a:solidFill>
                  <a:schemeClr val="tx1"/>
                </a:solidFill>
                <a:latin typeface="+mn-lt"/>
                <a:ea typeface="+mn-ea"/>
                <a:cs typeface="+mn-cs"/>
              </a:rPr>
              <a:t>nach</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rechts</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pflügen</a:t>
            </a:r>
            <a:r>
              <a:rPr lang="en-US" sz="2000" dirty="0" smtClean="0">
                <a:solidFill>
                  <a:schemeClr val="tx1"/>
                </a:solidFill>
                <a:latin typeface="+mn-lt"/>
                <a:ea typeface="+mn-ea"/>
                <a:cs typeface="+mn-cs"/>
              </a:rPr>
              <a:t>; </a:t>
            </a:r>
            <a:r>
              <a:rPr lang="en-US" sz="2000" i="1" dirty="0" smtClean="0">
                <a:solidFill>
                  <a:schemeClr val="tx1"/>
                </a:solidFill>
                <a:latin typeface="+mn-lt"/>
                <a:ea typeface="+mn-ea"/>
                <a:cs typeface="+mn-cs"/>
              </a:rPr>
              <a:t>yonder = </a:t>
            </a:r>
            <a:r>
              <a:rPr lang="en-US" sz="2000" i="1" dirty="0" err="1" smtClean="0">
                <a:solidFill>
                  <a:schemeClr val="tx1"/>
                </a:solidFill>
                <a:latin typeface="+mn-lt"/>
                <a:ea typeface="+mn-ea"/>
                <a:cs typeface="+mn-cs"/>
              </a:rPr>
              <a:t>dort</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drüben</a:t>
            </a:r>
            <a:r>
              <a:rPr lang="en-US" sz="2000" i="1" dirty="0" smtClean="0">
                <a:solidFill>
                  <a:schemeClr val="tx1"/>
                </a:solidFill>
                <a:latin typeface="+mn-lt"/>
                <a:ea typeface="+mn-ea"/>
                <a:cs typeface="+mn-cs"/>
              </a:rPr>
              <a:t>; score = </a:t>
            </a:r>
            <a:r>
              <a:rPr lang="en-US" sz="2000" i="1" dirty="0" err="1" smtClean="0">
                <a:solidFill>
                  <a:schemeClr val="tx1"/>
                </a:solidFill>
                <a:latin typeface="+mn-lt"/>
                <a:ea typeface="+mn-ea"/>
                <a:cs typeface="+mn-cs"/>
              </a:rPr>
              <a:t>mit</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Gräben</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markieren</a:t>
            </a:r>
            <a:r>
              <a:rPr lang="en-US" sz="2000" i="1" dirty="0" smtClean="0">
                <a:solidFill>
                  <a:schemeClr val="tx1"/>
                </a:solidFill>
                <a:latin typeface="+mn-lt"/>
                <a:ea typeface="+mn-ea"/>
                <a:cs typeface="+mn-cs"/>
              </a:rPr>
              <a:t>; naught = </a:t>
            </a:r>
            <a:r>
              <a:rPr lang="en-US" sz="2000" i="1" dirty="0" err="1" smtClean="0">
                <a:solidFill>
                  <a:schemeClr val="tx1"/>
                </a:solidFill>
                <a:latin typeface="+mn-lt"/>
                <a:ea typeface="+mn-ea"/>
                <a:cs typeface="+mn-cs"/>
              </a:rPr>
              <a:t>nichts</a:t>
            </a:r>
            <a:r>
              <a:rPr lang="en-US" sz="2000" i="1" dirty="0" smtClean="0">
                <a:solidFill>
                  <a:schemeClr val="tx1"/>
                </a:solidFill>
                <a:latin typeface="+mn-lt"/>
                <a:ea typeface="+mn-ea"/>
                <a:cs typeface="+mn-cs"/>
              </a:rPr>
              <a:t>; over = </a:t>
            </a:r>
            <a:r>
              <a:rPr lang="en-US" sz="2000" dirty="0" err="1" smtClean="0"/>
              <a:t>auch</a:t>
            </a:r>
            <a:r>
              <a:rPr lang="en-US" sz="2000" dirty="0" smtClean="0">
                <a:solidFill>
                  <a:schemeClr val="tx1"/>
                </a:solidFill>
                <a:latin typeface="+mn-lt"/>
                <a:ea typeface="+mn-ea"/>
                <a:cs typeface="+mn-cs"/>
              </a:rPr>
              <a:t>; </a:t>
            </a:r>
            <a:r>
              <a:rPr lang="en-US" sz="2000" i="1" dirty="0" smtClean="0">
                <a:solidFill>
                  <a:schemeClr val="tx1"/>
                </a:solidFill>
                <a:latin typeface="+mn-lt"/>
                <a:ea typeface="+mn-ea"/>
                <a:cs typeface="+mn-cs"/>
              </a:rPr>
              <a:t>fetch = </a:t>
            </a:r>
            <a:r>
              <a:rPr lang="en-US" sz="2000" i="1" dirty="0" err="1" smtClean="0">
                <a:solidFill>
                  <a:schemeClr val="tx1"/>
                </a:solidFill>
                <a:latin typeface="+mn-lt"/>
                <a:ea typeface="+mn-ea"/>
                <a:cs typeface="+mn-cs"/>
              </a:rPr>
              <a:t>holen</a:t>
            </a:r>
            <a:r>
              <a:rPr lang="en-US" sz="2000" i="1" dirty="0" smtClean="0">
                <a:solidFill>
                  <a:schemeClr val="tx1"/>
                </a:solidFill>
                <a:latin typeface="+mn-lt"/>
                <a:ea typeface="+mn-ea"/>
                <a:cs typeface="+mn-cs"/>
              </a:rPr>
              <a:t>; aye = </a:t>
            </a:r>
            <a:r>
              <a:rPr lang="en-US" sz="2000" i="1" dirty="0" err="1" smtClean="0"/>
              <a:t>Ja</a:t>
            </a:r>
            <a:endParaRPr lang="en-US" sz="2000" i="1" dirty="0" smtClean="0"/>
          </a:p>
          <a:p>
            <a:r>
              <a:rPr lang="en-US" sz="2000" dirty="0" smtClean="0">
                <a:solidFill>
                  <a:schemeClr val="tx1"/>
                </a:solidFill>
                <a:latin typeface="+mn-lt"/>
                <a:ea typeface="+mn-ea"/>
                <a:cs typeface="+mn-cs"/>
              </a:rPr>
              <a:t>START [a:]; MOUTH [u:]; PRICE [a:]; FACE [E:]; GOAT [o:]; GOOSE [</a:t>
            </a:r>
            <a:r>
              <a:rPr lang="en-US" sz="2000" dirty="0" err="1" smtClean="0">
                <a:solidFill>
                  <a:schemeClr val="tx1"/>
                </a:solidFill>
                <a:latin typeface="+mn-lt"/>
                <a:ea typeface="+mn-ea"/>
                <a:cs typeface="+mn-cs"/>
              </a:rPr>
              <a:t>Uu</a:t>
            </a:r>
            <a:r>
              <a:rPr lang="en-US" sz="2000" dirty="0" smtClean="0">
                <a:solidFill>
                  <a:schemeClr val="tx1"/>
                </a:solidFill>
                <a:latin typeface="+mn-lt"/>
                <a:ea typeface="+mn-ea"/>
                <a:cs typeface="+mn-cs"/>
              </a:rPr>
              <a:t>:]</a:t>
            </a:r>
            <a:endParaRPr lang="de-DE" sz="2000" b="1" dirty="0"/>
          </a:p>
        </p:txBody>
      </p:sp>
      <p:pic>
        <p:nvPicPr>
          <p:cNvPr id="8" name="north yorkshire.wma">
            <a:hlinkClick r:id="" action="ppaction://media"/>
          </p:cNvPr>
          <p:cNvPicPr>
            <a:picLocks noRot="1" noChangeAspect="1"/>
          </p:cNvPicPr>
          <p:nvPr>
            <a:audioFile r:link="rId1"/>
          </p:nvPr>
        </p:nvPicPr>
        <p:blipFill>
          <a:blip r:embed="rId4" cstate="print"/>
          <a:stretch>
            <a:fillRect/>
          </a:stretch>
        </p:blipFill>
        <p:spPr>
          <a:xfrm>
            <a:off x="1115616" y="1340768"/>
            <a:ext cx="288032" cy="304800"/>
          </a:xfrm>
          <a:prstGeom prst="rect">
            <a:avLst/>
          </a:prstGeom>
        </p:spPr>
      </p:pic>
      <p:sp>
        <p:nvSpPr>
          <p:cNvPr id="9" name="Textfeld 8"/>
          <p:cNvSpPr txBox="1"/>
          <p:nvPr/>
        </p:nvSpPr>
        <p:spPr>
          <a:xfrm>
            <a:off x="1403648" y="1268760"/>
            <a:ext cx="7200800" cy="461665"/>
          </a:xfrm>
          <a:prstGeom prst="rect">
            <a:avLst/>
          </a:prstGeom>
          <a:noFill/>
        </p:spPr>
        <p:txBody>
          <a:bodyPr wrap="square" rtlCol="0">
            <a:spAutoFit/>
          </a:bodyPr>
          <a:lstStyle/>
          <a:p>
            <a:r>
              <a:rPr lang="de-DE" u="sng" dirty="0" smtClean="0"/>
              <a:t>Bauer Cyril erklärt eine traditionelle Pflugmethode /1955</a:t>
            </a:r>
            <a:endParaRPr lang="de-DE" u="sng"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26624" fill="hold"/>
                                        <p:tgtEl>
                                          <p:spTgt spid="8"/>
                                        </p:tgtEl>
                                      </p:cBhvr>
                                    </p:cmd>
                                  </p:childTnLst>
                                </p:cTn>
                              </p:par>
                            </p:childTnLst>
                          </p:cTn>
                        </p:par>
                      </p:childTnLst>
                    </p:cTn>
                  </p:par>
                </p:childTnLst>
              </p:cTn>
              <p:nextCondLst>
                <p:cond evt="onClick" delay="0">
                  <p:tgtEl>
                    <p:spTgt spid="8"/>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4" name="Rectangle 1032"/>
          <p:cNvSpPr>
            <a:spLocks noGrp="1" noChangeArrowheads="1"/>
          </p:cNvSpPr>
          <p:nvPr>
            <p:ph type="title"/>
          </p:nvPr>
        </p:nvSpPr>
        <p:spPr/>
        <p:txBody>
          <a:bodyPr/>
          <a:lstStyle/>
          <a:p>
            <a:r>
              <a:rPr lang="de-DE" dirty="0" smtClean="0"/>
              <a:t>Essex</a:t>
            </a:r>
            <a:endParaRPr lang="de-DE" dirty="0"/>
          </a:p>
        </p:txBody>
      </p:sp>
      <p:sp>
        <p:nvSpPr>
          <p:cNvPr id="70661" name="Text Box 1029"/>
          <p:cNvSpPr txBox="1">
            <a:spLocks noChangeArrowheads="1"/>
          </p:cNvSpPr>
          <p:nvPr/>
        </p:nvSpPr>
        <p:spPr bwMode="auto">
          <a:xfrm>
            <a:off x="5867400" y="3048000"/>
            <a:ext cx="1981200" cy="457200"/>
          </a:xfrm>
          <a:prstGeom prst="rect">
            <a:avLst/>
          </a:prstGeom>
          <a:noFill/>
          <a:ln w="9525">
            <a:noFill/>
            <a:miter lim="800000"/>
            <a:headEnd/>
            <a:tailEnd/>
          </a:ln>
          <a:effectLst/>
        </p:spPr>
        <p:txBody>
          <a:bodyPr>
            <a:spAutoFit/>
          </a:bodyPr>
          <a:lstStyle/>
          <a:p>
            <a:pPr>
              <a:spcBef>
                <a:spcPct val="50000"/>
              </a:spcBef>
            </a:pPr>
            <a:endParaRPr lang="de-DE">
              <a:latin typeface="Tahoma" pitchFamily="34" charset="0"/>
            </a:endParaRPr>
          </a:p>
          <a:p>
            <a:pPr algn="l"/>
            <a:endParaRPr lang="de-DE">
              <a:latin typeface="Tahoma" pitchFamily="34" charset="0"/>
            </a:endParaRPr>
          </a:p>
        </p:txBody>
      </p:sp>
      <p:sp>
        <p:nvSpPr>
          <p:cNvPr id="70666" name="Rectangle 1034"/>
          <p:cNvSpPr>
            <a:spLocks noGrp="1" noChangeArrowheads="1"/>
          </p:cNvSpPr>
          <p:nvPr>
            <p:ph type="body" sz="half" idx="1"/>
          </p:nvPr>
        </p:nvSpPr>
        <p:spPr>
          <a:xfrm>
            <a:off x="1042988" y="1772815"/>
            <a:ext cx="7561460" cy="4427959"/>
          </a:xfrm>
        </p:spPr>
        <p:txBody>
          <a:bodyPr/>
          <a:lstStyle/>
          <a:p>
            <a:r>
              <a:rPr lang="en-US" sz="2000" i="1" dirty="0" smtClean="0">
                <a:solidFill>
                  <a:schemeClr val="tx1"/>
                </a:solidFill>
                <a:latin typeface="+mn-lt"/>
                <a:ea typeface="+mn-ea"/>
                <a:cs typeface="+mn-cs"/>
              </a:rPr>
              <a:t>smack = </a:t>
            </a:r>
            <a:r>
              <a:rPr lang="en-US" sz="2000" i="1" dirty="0" err="1" smtClean="0">
                <a:solidFill>
                  <a:schemeClr val="tx1"/>
                </a:solidFill>
                <a:latin typeface="+mn-lt"/>
                <a:ea typeface="+mn-ea"/>
                <a:cs typeface="+mn-cs"/>
              </a:rPr>
              <a:t>leichter</a:t>
            </a:r>
            <a:r>
              <a:rPr lang="en-US" sz="2000" i="1" dirty="0" smtClean="0">
                <a:solidFill>
                  <a:schemeClr val="tx1"/>
                </a:solidFill>
                <a:latin typeface="+mn-lt"/>
                <a:ea typeface="+mn-ea"/>
                <a:cs typeface="+mn-cs"/>
              </a:rPr>
              <a:t> </a:t>
            </a:r>
            <a:r>
              <a:rPr lang="en-US" sz="2000" i="1" dirty="0" err="1" smtClean="0">
                <a:solidFill>
                  <a:schemeClr val="tx1"/>
                </a:solidFill>
                <a:latin typeface="+mn-lt"/>
                <a:ea typeface="+mn-ea"/>
                <a:cs typeface="+mn-cs"/>
              </a:rPr>
              <a:t>Einmaster</a:t>
            </a:r>
            <a:r>
              <a:rPr lang="en-US" sz="2000" i="1" dirty="0" smtClean="0"/>
              <a:t>, </a:t>
            </a:r>
            <a:r>
              <a:rPr lang="en-US" sz="2000" i="1" dirty="0" err="1" smtClean="0"/>
              <a:t>der</a:t>
            </a:r>
            <a:r>
              <a:rPr lang="en-US" sz="2000" i="1" dirty="0" smtClean="0"/>
              <a:t> </a:t>
            </a:r>
            <a:r>
              <a:rPr lang="en-US" sz="2000" i="1" dirty="0" err="1" smtClean="0"/>
              <a:t>besonders</a:t>
            </a:r>
            <a:r>
              <a:rPr lang="en-US" sz="2000" i="1" dirty="0" smtClean="0"/>
              <a:t> von </a:t>
            </a:r>
            <a:r>
              <a:rPr lang="en-US" sz="2000" i="1" dirty="0" err="1" smtClean="0"/>
              <a:t>Fischern</a:t>
            </a:r>
            <a:r>
              <a:rPr lang="en-US" sz="2000" i="1" dirty="0" smtClean="0"/>
              <a:t> </a:t>
            </a:r>
            <a:r>
              <a:rPr lang="en-US" sz="2000" i="1" dirty="0" err="1" smtClean="0"/>
              <a:t>eingesetzt</a:t>
            </a:r>
            <a:r>
              <a:rPr lang="en-US" sz="2000" i="1" dirty="0" smtClean="0"/>
              <a:t> </a:t>
            </a:r>
            <a:r>
              <a:rPr lang="en-US" sz="2000" i="1" dirty="0" err="1" smtClean="0"/>
              <a:t>wurde</a:t>
            </a:r>
            <a:r>
              <a:rPr lang="en-US" sz="2000" i="1" dirty="0" smtClean="0">
                <a:solidFill>
                  <a:schemeClr val="tx1"/>
                </a:solidFill>
                <a:latin typeface="+mn-lt"/>
                <a:ea typeface="+mn-ea"/>
                <a:cs typeface="+mn-cs"/>
              </a:rPr>
              <a:t>; lay = </a:t>
            </a:r>
            <a:r>
              <a:rPr lang="en-US" sz="2000" i="1" dirty="0" err="1" smtClean="0">
                <a:solidFill>
                  <a:schemeClr val="tx1"/>
                </a:solidFill>
                <a:latin typeface="+mn-lt"/>
                <a:ea typeface="+mn-ea"/>
                <a:cs typeface="+mn-cs"/>
              </a:rPr>
              <a:t>liegen</a:t>
            </a:r>
            <a:endParaRPr lang="en-US" sz="2000" i="1" dirty="0" smtClean="0">
              <a:solidFill>
                <a:schemeClr val="tx1"/>
              </a:solidFill>
              <a:latin typeface="+mn-lt"/>
              <a:ea typeface="+mn-ea"/>
              <a:cs typeface="+mn-cs"/>
            </a:endParaRPr>
          </a:p>
          <a:p>
            <a:pPr>
              <a:buNone/>
            </a:pPr>
            <a:endParaRPr lang="en-US" sz="2000" i="1" dirty="0" smtClean="0"/>
          </a:p>
          <a:p>
            <a:r>
              <a:rPr lang="de-DE" sz="2000" dirty="0" smtClean="0">
                <a:solidFill>
                  <a:schemeClr val="tx1"/>
                </a:solidFill>
                <a:latin typeface="+mn-lt"/>
                <a:ea typeface="+mn-ea"/>
                <a:cs typeface="+mn-cs"/>
              </a:rPr>
              <a:t>MOUTH [{U]; FLEECE [@i]; FACE [{I]; PRICE [AI]; TRAP [{]; STRUT [a]</a:t>
            </a:r>
            <a:endParaRPr lang="de-DE" sz="2000" b="1" dirty="0"/>
          </a:p>
        </p:txBody>
      </p:sp>
      <p:sp>
        <p:nvSpPr>
          <p:cNvPr id="9" name="Textfeld 8"/>
          <p:cNvSpPr txBox="1"/>
          <p:nvPr/>
        </p:nvSpPr>
        <p:spPr>
          <a:xfrm>
            <a:off x="1187624" y="1268760"/>
            <a:ext cx="7740352" cy="461665"/>
          </a:xfrm>
          <a:prstGeom prst="rect">
            <a:avLst/>
          </a:prstGeom>
          <a:noFill/>
        </p:spPr>
        <p:txBody>
          <a:bodyPr wrap="square" rtlCol="0">
            <a:spAutoFit/>
          </a:bodyPr>
          <a:lstStyle/>
          <a:p>
            <a:r>
              <a:rPr lang="de-DE" u="sng" dirty="0" smtClean="0"/>
              <a:t>Cecil und </a:t>
            </a:r>
            <a:r>
              <a:rPr lang="de-DE" u="sng" dirty="0" err="1" smtClean="0"/>
              <a:t>Haddon</a:t>
            </a:r>
            <a:r>
              <a:rPr lang="de-DE" u="sng" dirty="0" smtClean="0"/>
              <a:t> sprechen über Seefahrtgeschichte 1999</a:t>
            </a:r>
            <a:endParaRPr lang="de-DE" u="sng" dirty="0"/>
          </a:p>
        </p:txBody>
      </p:sp>
      <p:pic>
        <p:nvPicPr>
          <p:cNvPr id="7" name="Essex.wma">
            <a:hlinkClick r:id="" action="ppaction://media"/>
          </p:cNvPr>
          <p:cNvPicPr>
            <a:picLocks noRot="1" noChangeAspect="1"/>
          </p:cNvPicPr>
          <p:nvPr>
            <a:audioFile r:link="rId1"/>
          </p:nvPr>
        </p:nvPicPr>
        <p:blipFill>
          <a:blip r:embed="rId4" cstate="print"/>
          <a:stretch>
            <a:fillRect/>
          </a:stretch>
        </p:blipFill>
        <p:spPr>
          <a:xfrm>
            <a:off x="1115616" y="1340768"/>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4" name="Rectangle 1032"/>
          <p:cNvSpPr>
            <a:spLocks noGrp="1" noChangeArrowheads="1"/>
          </p:cNvSpPr>
          <p:nvPr>
            <p:ph type="title"/>
          </p:nvPr>
        </p:nvSpPr>
        <p:spPr/>
        <p:txBody>
          <a:bodyPr/>
          <a:lstStyle/>
          <a:p>
            <a:r>
              <a:rPr lang="de-DE" dirty="0" smtClean="0"/>
              <a:t>Cornwall / West Country</a:t>
            </a:r>
            <a:endParaRPr lang="de-DE" dirty="0"/>
          </a:p>
        </p:txBody>
      </p:sp>
      <p:sp>
        <p:nvSpPr>
          <p:cNvPr id="70661" name="Text Box 1029"/>
          <p:cNvSpPr txBox="1">
            <a:spLocks noChangeArrowheads="1"/>
          </p:cNvSpPr>
          <p:nvPr/>
        </p:nvSpPr>
        <p:spPr bwMode="auto">
          <a:xfrm>
            <a:off x="5867400" y="3048000"/>
            <a:ext cx="1981200" cy="457200"/>
          </a:xfrm>
          <a:prstGeom prst="rect">
            <a:avLst/>
          </a:prstGeom>
          <a:noFill/>
          <a:ln w="9525">
            <a:noFill/>
            <a:miter lim="800000"/>
            <a:headEnd/>
            <a:tailEnd/>
          </a:ln>
          <a:effectLst/>
        </p:spPr>
        <p:txBody>
          <a:bodyPr>
            <a:spAutoFit/>
          </a:bodyPr>
          <a:lstStyle/>
          <a:p>
            <a:pPr>
              <a:spcBef>
                <a:spcPct val="50000"/>
              </a:spcBef>
            </a:pPr>
            <a:endParaRPr lang="de-DE">
              <a:latin typeface="Tahoma" pitchFamily="34" charset="0"/>
            </a:endParaRPr>
          </a:p>
          <a:p>
            <a:pPr algn="l"/>
            <a:endParaRPr lang="de-DE">
              <a:latin typeface="Tahoma" pitchFamily="34" charset="0"/>
            </a:endParaRPr>
          </a:p>
        </p:txBody>
      </p:sp>
      <p:sp>
        <p:nvSpPr>
          <p:cNvPr id="70666" name="Rectangle 1034"/>
          <p:cNvSpPr>
            <a:spLocks noGrp="1" noChangeArrowheads="1"/>
          </p:cNvSpPr>
          <p:nvPr>
            <p:ph type="body" sz="half" idx="1"/>
          </p:nvPr>
        </p:nvSpPr>
        <p:spPr>
          <a:xfrm>
            <a:off x="1115616" y="1772816"/>
            <a:ext cx="7561460" cy="4427959"/>
          </a:xfrm>
        </p:spPr>
        <p:txBody>
          <a:bodyPr/>
          <a:lstStyle/>
          <a:p>
            <a:pPr>
              <a:buNone/>
            </a:pPr>
            <a:endParaRPr lang="en-US" sz="2000" i="1" dirty="0" smtClean="0"/>
          </a:p>
          <a:p>
            <a:r>
              <a:rPr lang="en-US" sz="2000" i="1" dirty="0"/>
              <a:t>h</a:t>
            </a:r>
            <a:r>
              <a:rPr lang="en-US" sz="2000" i="1" dirty="0" smtClean="0"/>
              <a:t>amlet = </a:t>
            </a:r>
            <a:r>
              <a:rPr lang="en-US" sz="2000" i="1" dirty="0" err="1" smtClean="0"/>
              <a:t>Dörfchen</a:t>
            </a:r>
            <a:endParaRPr lang="en-US" sz="2000" i="1" dirty="0" smtClean="0">
              <a:solidFill>
                <a:schemeClr val="tx1"/>
              </a:solidFill>
              <a:latin typeface="+mn-lt"/>
              <a:ea typeface="+mn-ea"/>
              <a:cs typeface="+mn-cs"/>
            </a:endParaRPr>
          </a:p>
          <a:p>
            <a:r>
              <a:rPr lang="en-US" sz="2000" dirty="0" smtClean="0">
                <a:solidFill>
                  <a:schemeClr val="tx1"/>
                </a:solidFill>
                <a:latin typeface="+mn-lt"/>
                <a:ea typeface="+mn-ea"/>
                <a:cs typeface="+mn-cs"/>
              </a:rPr>
              <a:t>MOUTH </a:t>
            </a:r>
            <a:r>
              <a:rPr lang="en-US" sz="2000" dirty="0">
                <a:solidFill>
                  <a:schemeClr val="tx1"/>
                </a:solidFill>
                <a:latin typeface="+mn-lt"/>
                <a:ea typeface="+mn-ea"/>
                <a:cs typeface="+mn-cs"/>
              </a:rPr>
              <a:t>[EU]; PRICE [AI ~ @I]; GOAT [</a:t>
            </a:r>
            <a:r>
              <a:rPr lang="en-US" sz="2000" dirty="0" err="1">
                <a:solidFill>
                  <a:schemeClr val="tx1"/>
                </a:solidFill>
                <a:latin typeface="+mn-lt"/>
                <a:ea typeface="+mn-ea"/>
                <a:cs typeface="+mn-cs"/>
              </a:rPr>
              <a:t>ou</a:t>
            </a:r>
            <a:r>
              <a:rPr lang="en-US" sz="2000" dirty="0">
                <a:solidFill>
                  <a:schemeClr val="tx1"/>
                </a:solidFill>
                <a:latin typeface="+mn-lt"/>
                <a:ea typeface="+mn-ea"/>
                <a:cs typeface="+mn-cs"/>
              </a:rPr>
              <a:t>]; NORTH [O`:]; START [A`:]; SQUARE [E@`]; NURSE [@`:]; LOT [A]; BATH</a:t>
            </a:r>
          </a:p>
          <a:p>
            <a:r>
              <a:rPr lang="de-DE" sz="2000" dirty="0">
                <a:solidFill>
                  <a:schemeClr val="tx1"/>
                </a:solidFill>
                <a:latin typeface="+mn-lt"/>
                <a:ea typeface="+mn-ea"/>
                <a:cs typeface="+mn-cs"/>
              </a:rPr>
              <a:t>[a:]; </a:t>
            </a:r>
            <a:r>
              <a:rPr lang="de-DE" sz="2000" dirty="0" err="1">
                <a:solidFill>
                  <a:schemeClr val="tx1"/>
                </a:solidFill>
                <a:latin typeface="+mn-lt"/>
                <a:ea typeface="+mn-ea"/>
                <a:cs typeface="+mn-cs"/>
              </a:rPr>
              <a:t>lettER</a:t>
            </a:r>
            <a:r>
              <a:rPr lang="de-DE" sz="2000" dirty="0">
                <a:solidFill>
                  <a:schemeClr val="tx1"/>
                </a:solidFill>
                <a:latin typeface="+mn-lt"/>
                <a:ea typeface="+mn-ea"/>
                <a:cs typeface="+mn-cs"/>
              </a:rPr>
              <a:t> [@`]</a:t>
            </a:r>
          </a:p>
          <a:p>
            <a:r>
              <a:rPr lang="en-US" sz="2000" i="1" dirty="0" smtClean="0">
                <a:solidFill>
                  <a:schemeClr val="tx1"/>
                </a:solidFill>
                <a:latin typeface="+mn-lt"/>
                <a:ea typeface="+mn-ea"/>
                <a:cs typeface="+mn-cs"/>
              </a:rPr>
              <a:t>little </a:t>
            </a:r>
            <a:r>
              <a:rPr lang="en-US" sz="2000" i="1" dirty="0">
                <a:solidFill>
                  <a:schemeClr val="tx1"/>
                </a:solidFill>
                <a:latin typeface="+mn-lt"/>
                <a:ea typeface="+mn-ea"/>
                <a:cs typeface="+mn-cs"/>
              </a:rPr>
              <a:t>[</a:t>
            </a:r>
            <a:r>
              <a:rPr lang="en-US" sz="2000" i="1" dirty="0" err="1">
                <a:solidFill>
                  <a:schemeClr val="tx1"/>
                </a:solidFill>
                <a:latin typeface="+mn-lt"/>
                <a:ea typeface="+mn-ea"/>
                <a:cs typeface="+mn-cs"/>
              </a:rPr>
              <a:t>lId</a:t>
            </a:r>
            <a:r>
              <a:rPr lang="en-US" sz="2000" i="1" dirty="0">
                <a:solidFill>
                  <a:schemeClr val="tx1"/>
                </a:solidFill>
                <a:latin typeface="+mn-lt"/>
                <a:ea typeface="+mn-ea"/>
                <a:cs typeface="+mn-cs"/>
              </a:rPr>
              <a:t>=L/], pattern [</a:t>
            </a:r>
            <a:r>
              <a:rPr lang="en-US" sz="2000" i="1" dirty="0" err="1">
                <a:solidFill>
                  <a:schemeClr val="tx1"/>
                </a:solidFill>
                <a:latin typeface="+mn-lt"/>
                <a:ea typeface="+mn-ea"/>
                <a:cs typeface="+mn-cs"/>
              </a:rPr>
              <a:t>pad@`n</a:t>
            </a:r>
            <a:r>
              <a:rPr lang="en-US" sz="2000" i="1" dirty="0">
                <a:solidFill>
                  <a:schemeClr val="tx1"/>
                </a:solidFill>
                <a:latin typeface="+mn-lt"/>
                <a:ea typeface="+mn-ea"/>
                <a:cs typeface="+mn-cs"/>
              </a:rPr>
              <a:t>], </a:t>
            </a:r>
            <a:r>
              <a:rPr lang="en-US" sz="2000" i="1" dirty="0" smtClean="0">
                <a:solidFill>
                  <a:schemeClr val="tx1"/>
                </a:solidFill>
                <a:latin typeface="+mn-lt"/>
                <a:ea typeface="+mn-ea"/>
                <a:cs typeface="+mn-cs"/>
              </a:rPr>
              <a:t>can’t </a:t>
            </a:r>
            <a:r>
              <a:rPr lang="en-US" sz="2000" i="1" dirty="0">
                <a:solidFill>
                  <a:schemeClr val="tx1"/>
                </a:solidFill>
                <a:latin typeface="+mn-lt"/>
                <a:ea typeface="+mn-ea"/>
                <a:cs typeface="+mn-cs"/>
              </a:rPr>
              <a:t>[</a:t>
            </a:r>
            <a:r>
              <a:rPr lang="en-US" sz="2000" i="1" dirty="0" err="1">
                <a:solidFill>
                  <a:schemeClr val="tx1"/>
                </a:solidFill>
                <a:latin typeface="+mn-lt"/>
                <a:ea typeface="+mn-ea"/>
                <a:cs typeface="+mn-cs"/>
              </a:rPr>
              <a:t>kant</a:t>
            </a:r>
            <a:r>
              <a:rPr lang="en-US" sz="2000" i="1" dirty="0">
                <a:solidFill>
                  <a:schemeClr val="tx1"/>
                </a:solidFill>
                <a:latin typeface="+mn-lt"/>
                <a:ea typeface="+mn-ea"/>
                <a:cs typeface="+mn-cs"/>
              </a:rPr>
              <a:t>], and cottages [</a:t>
            </a:r>
            <a:r>
              <a:rPr lang="en-US" sz="2000" i="1" dirty="0" err="1">
                <a:solidFill>
                  <a:schemeClr val="tx1"/>
                </a:solidFill>
                <a:latin typeface="+mn-lt"/>
                <a:ea typeface="+mn-ea"/>
                <a:cs typeface="+mn-cs"/>
              </a:rPr>
              <a:t>kAdIdzIz</a:t>
            </a:r>
            <a:r>
              <a:rPr lang="en-US" sz="2000" i="1" dirty="0">
                <a:solidFill>
                  <a:schemeClr val="tx1"/>
                </a:solidFill>
                <a:latin typeface="+mn-lt"/>
                <a:ea typeface="+mn-ea"/>
                <a:cs typeface="+mn-cs"/>
              </a:rPr>
              <a:t>]</a:t>
            </a:r>
            <a:endParaRPr lang="de-DE" sz="2000" b="1" dirty="0"/>
          </a:p>
        </p:txBody>
      </p:sp>
      <p:sp>
        <p:nvSpPr>
          <p:cNvPr id="9" name="Textfeld 8"/>
          <p:cNvSpPr txBox="1"/>
          <p:nvPr/>
        </p:nvSpPr>
        <p:spPr>
          <a:xfrm>
            <a:off x="1187624" y="1268760"/>
            <a:ext cx="7740352" cy="461665"/>
          </a:xfrm>
          <a:prstGeom prst="rect">
            <a:avLst/>
          </a:prstGeom>
          <a:noFill/>
        </p:spPr>
        <p:txBody>
          <a:bodyPr wrap="square" rtlCol="0">
            <a:spAutoFit/>
          </a:bodyPr>
          <a:lstStyle/>
          <a:p>
            <a:r>
              <a:rPr lang="de-DE" u="sng" dirty="0" smtClean="0"/>
              <a:t>Bernhard spricht über Zuwanderung nach Cornwall 1998</a:t>
            </a:r>
            <a:endParaRPr lang="de-DE" u="sng" dirty="0"/>
          </a:p>
        </p:txBody>
      </p:sp>
      <p:pic>
        <p:nvPicPr>
          <p:cNvPr id="8" name="West Country.wma">
            <a:hlinkClick r:id="" action="ppaction://media"/>
          </p:cNvPr>
          <p:cNvPicPr>
            <a:picLocks noRot="1" noChangeAspect="1"/>
          </p:cNvPicPr>
          <p:nvPr>
            <a:audioFile r:link="rId1"/>
          </p:nvPr>
        </p:nvPicPr>
        <p:blipFill>
          <a:blip r:embed="rId4" cstate="print"/>
          <a:stretch>
            <a:fillRect/>
          </a:stretch>
        </p:blipFill>
        <p:spPr>
          <a:xfrm>
            <a:off x="1115616" y="1340768"/>
            <a:ext cx="304800" cy="3048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
                                        </p:tgtEl>
                                      </p:cBhvr>
                                    </p:cmd>
                                  </p:childTnLst>
                                </p:cTn>
                              </p:par>
                            </p:childTnLst>
                          </p:cTn>
                        </p:par>
                      </p:childTnLst>
                    </p:cTn>
                  </p:par>
                </p:childTnLst>
              </p:cTn>
              <p:nextCondLst>
                <p:cond evt="onClick" delay="0">
                  <p:tgtEl>
                    <p:spTgt spid="8"/>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theme/theme1.xml><?xml version="1.0" encoding="utf-8"?>
<a:theme xmlns:a="http://schemas.openxmlformats.org/drawingml/2006/main" name="Presentation for report on country">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Century Schoolbook"/>
        <a:ea typeface=""/>
        <a:cs typeface="Times New Roman"/>
      </a:majorFont>
      <a:minorFont>
        <a:latin typeface="Century Schoolbook"/>
        <a:ea typeface=""/>
        <a:cs typeface="Times New Roma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for report on country</Template>
  <TotalTime>0</TotalTime>
  <Words>1759</Words>
  <Application>Microsoft Office PowerPoint</Application>
  <PresentationFormat>Bildschirmpräsentation (4:3)</PresentationFormat>
  <Paragraphs>148</Paragraphs>
  <Slides>22</Slides>
  <Notes>21</Notes>
  <HiddenSlides>0</HiddenSlides>
  <MMClips>10</MMClips>
  <ScaleCrop>false</ScaleCrop>
  <HeadingPairs>
    <vt:vector size="4" baseType="variant">
      <vt:variant>
        <vt:lpstr>Design</vt:lpstr>
      </vt:variant>
      <vt:variant>
        <vt:i4>1</vt:i4>
      </vt:variant>
      <vt:variant>
        <vt:lpstr>Folientitel</vt:lpstr>
      </vt:variant>
      <vt:variant>
        <vt:i4>22</vt:i4>
      </vt:variant>
    </vt:vector>
  </HeadingPairs>
  <TitlesOfParts>
    <vt:vector size="23" baseType="lpstr">
      <vt:lpstr>Presentation for report on country</vt:lpstr>
      <vt:lpstr>Diastratische und Diatopische Varietäten in England</vt:lpstr>
      <vt:lpstr>Definition von Varietät</vt:lpstr>
      <vt:lpstr>Modell nach Eugenio Coseriu</vt:lpstr>
      <vt:lpstr>Dialekt – Die diatopische Varietät</vt:lpstr>
      <vt:lpstr>Soziolekt – Die diastratische Varietät</vt:lpstr>
      <vt:lpstr>Diatopische Varietäten in England</vt:lpstr>
      <vt:lpstr>North Yorkshire</vt:lpstr>
      <vt:lpstr>Essex</vt:lpstr>
      <vt:lpstr>Cornwall / West Country</vt:lpstr>
      <vt:lpstr>Welsh (Nahe der südlichen Grenze)</vt:lpstr>
      <vt:lpstr>West Midlands / Brummy</vt:lpstr>
      <vt:lpstr>Liverpool / Scouse</vt:lpstr>
      <vt:lpstr>Manchester / Mancunian</vt:lpstr>
      <vt:lpstr>Northumberland / Geordie</vt:lpstr>
      <vt:lpstr>North London </vt:lpstr>
      <vt:lpstr>East London / Cockney Rhyming Slang</vt:lpstr>
      <vt:lpstr>Diastratische Varietät</vt:lpstr>
      <vt:lpstr>Diastratische Varietät</vt:lpstr>
      <vt:lpstr>Diastratische Varietät</vt:lpstr>
      <vt:lpstr>Diastratische Varietät in England</vt:lpstr>
      <vt:lpstr>Diastratische Varietät in England</vt:lpstr>
      <vt:lpstr>Diastratische Varietät in England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Diastratische und Diatopische Varietäten in England</dc:title>
  <dc:creator>Phunker</dc:creator>
  <cp:lastModifiedBy>Phunker</cp:lastModifiedBy>
  <cp:revision>50</cp:revision>
  <dcterms:created xsi:type="dcterms:W3CDTF">2011-06-21T19:31:16Z</dcterms:created>
  <dcterms:modified xsi:type="dcterms:W3CDTF">2011-06-22T07:21:11Z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TC010183711031</vt:lpwstr>
  </property>
</Properties>
</file>