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59" r:id="rId4"/>
    <p:sldId id="260" r:id="rId5"/>
    <p:sldId id="261" r:id="rId6"/>
    <p:sldId id="270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htec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htec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Gerade Verbindung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htec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5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19BA5-B9F6-4D0C-B552-15E32CE434BE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16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BC21D6C-959C-4912-95F2-A16B5CE758D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BA0E-9BDC-48A7-A246-D7C9D098C186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C8C3-AFB5-4828-82FB-80F7ADEF62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htec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htec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htec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Gerade Verbindung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lipse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18ACB-A123-4B59-89A9-458DF36B3A5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EFDCA-6278-4DF8-BC33-075B99074AB2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2295A-241A-4DF5-B4BB-931FEBDDBE33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05687-E905-45E8-949B-BE818785D84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htec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htec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htec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htec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lipse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BE0E-B502-43DE-918E-6BADDD1E604C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1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20C4DF1-3AF9-4C89-9CE5-E4D15AD75E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448EA-7C31-41C8-BE25-CA6231383FF3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CA2A9-B2C0-4579-8047-FB63C48804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htec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Gerade Verbindung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htec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lipse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lipse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8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6FC5-A434-4EB5-A971-4BD180E16D1F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19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9353584-3CFE-4160-929E-8503088A02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7C22-006B-4D3C-B985-765BE6F2C942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8D44E-37BA-4B01-B1FB-A7302DB9DB7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htec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htec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htec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43866-0187-46C0-8ADE-DF1275ECC1D3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1548D0-C568-464D-BB4F-51C5E0E9164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htec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htec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htec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6" name="Foliennummernplatzhalt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B97A99F-5CCB-4AD1-BE04-38A8C38B5A1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7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F7828-8F9D-42D6-A5C8-E2466B78775A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18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htec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htec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lipse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htec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6" name="Foliennummernplatzhalt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57A08-C947-42E9-A93B-CC9E639CED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7" name="Datumsplatzhalt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09F56-D0ED-461D-A460-7695431BAF53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18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488561-3A83-4AE6-A0C4-C028A94FD501}" type="datetimeFigureOut">
              <a:rPr lang="de-DE"/>
              <a:pPr>
                <a:defRPr/>
              </a:pPr>
              <a:t>6/5/11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5012A8-1C4E-4151-A613-25652A0FB5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8" name="Titelplatzhalt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39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de-DE" dirty="0" smtClean="0"/>
              <a:t>Kristina Großer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e-D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de-DE" dirty="0" smtClean="0"/>
              <a:t>01.06.2011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Diasystematische Markierungen in der Lexikographie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4. Ein Makromodell der Markierung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142875" y="1357313"/>
          <a:ext cx="8858311" cy="5311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1229"/>
                <a:gridCol w="1848912"/>
                <a:gridCol w="1627042"/>
                <a:gridCol w="2070782"/>
                <a:gridCol w="1553086"/>
                <a:gridCol w="1257260"/>
              </a:tblGrid>
              <a:tr h="463448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Kriterium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unmarkiertes Zentrum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markierte Peripherie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Art der Markierung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geläufige Marker</a:t>
                      </a:r>
                      <a:endParaRPr lang="de-DE" sz="1200" dirty="0"/>
                    </a:p>
                  </a:txBody>
                  <a:tcPr/>
                </a:tc>
              </a:tr>
              <a:tr h="46344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Zeitlichkeit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gegenwärtig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alt-neu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diachronisch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[veraltet]</a:t>
                      </a:r>
                    </a:p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dated</a:t>
                      </a:r>
                      <a:r>
                        <a:rPr lang="de-DE" sz="1200" dirty="0" smtClean="0"/>
                        <a:t>] [</a:t>
                      </a:r>
                      <a:r>
                        <a:rPr lang="de-DE" sz="1200" dirty="0" err="1" smtClean="0"/>
                        <a:t>obs</a:t>
                      </a:r>
                      <a:r>
                        <a:rPr lang="de-DE" sz="1200" dirty="0" smtClean="0"/>
                        <a:t>.]</a:t>
                      </a:r>
                      <a:endParaRPr lang="de-DE" sz="1200" dirty="0"/>
                    </a:p>
                  </a:txBody>
                  <a:tcPr/>
                </a:tc>
              </a:tr>
              <a:tr h="46344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Räumlichkeit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gesamtsprachlich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regional/dialektal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diatopisch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südd</a:t>
                      </a:r>
                      <a:r>
                        <a:rPr lang="de-DE" sz="1200" dirty="0" smtClean="0"/>
                        <a:t>.]</a:t>
                      </a:r>
                    </a:p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dial</a:t>
                      </a:r>
                      <a:r>
                        <a:rPr lang="de-DE" sz="1200" dirty="0" smtClean="0"/>
                        <a:t>] [</a:t>
                      </a:r>
                      <a:r>
                        <a:rPr lang="de-DE" sz="1200" dirty="0" err="1" smtClean="0"/>
                        <a:t>BrE</a:t>
                      </a:r>
                      <a:r>
                        <a:rPr lang="de-DE" sz="1200" dirty="0" smtClean="0"/>
                        <a:t>]</a:t>
                      </a:r>
                      <a:endParaRPr lang="de-DE" sz="1200" dirty="0"/>
                    </a:p>
                  </a:txBody>
                  <a:tcPr/>
                </a:tc>
              </a:tr>
              <a:tr h="37590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Nationalität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nationalsprachlich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entlehnt/fremd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diaintegrativ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anglicisme</a:t>
                      </a:r>
                      <a:r>
                        <a:rPr lang="de-DE" sz="1200" dirty="0" smtClean="0"/>
                        <a:t>]</a:t>
                      </a:r>
                      <a:endParaRPr lang="de-DE" sz="1200" dirty="0"/>
                    </a:p>
                  </a:txBody>
                  <a:tcPr/>
                </a:tc>
              </a:tr>
              <a:tr h="46344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Medialität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neutral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gesprochen-geschrieben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diamedial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[ugs.]</a:t>
                      </a:r>
                    </a:p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coll</a:t>
                      </a:r>
                      <a:r>
                        <a:rPr lang="de-DE" sz="1200" dirty="0" smtClean="0"/>
                        <a:t>.]</a:t>
                      </a:r>
                      <a:endParaRPr lang="de-DE" sz="1200" dirty="0"/>
                    </a:p>
                  </a:txBody>
                  <a:tcPr/>
                </a:tc>
              </a:tr>
              <a:tr h="46344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sozio-kulturelle</a:t>
                      </a:r>
                      <a:r>
                        <a:rPr lang="de-DE" sz="1200" baseline="0" dirty="0" smtClean="0"/>
                        <a:t> Gruppe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neutral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Oberschicht-Unterschicht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diastratisch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[fam.]</a:t>
                      </a:r>
                    </a:p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pop</a:t>
                      </a:r>
                      <a:r>
                        <a:rPr lang="de-DE" sz="1200" dirty="0" smtClean="0"/>
                        <a:t>.] [</a:t>
                      </a:r>
                      <a:r>
                        <a:rPr lang="de-DE" sz="1200" dirty="0" err="1" smtClean="0"/>
                        <a:t>sl</a:t>
                      </a:r>
                      <a:r>
                        <a:rPr lang="de-DE" sz="1200" dirty="0" smtClean="0"/>
                        <a:t>.]</a:t>
                      </a:r>
                      <a:endParaRPr lang="de-DE" sz="1200" dirty="0"/>
                    </a:p>
                  </a:txBody>
                  <a:tcPr/>
                </a:tc>
              </a:tr>
              <a:tr h="46344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6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Formalität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neutral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formell-informell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diaphasisch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fml</a:t>
                      </a:r>
                      <a:r>
                        <a:rPr lang="de-DE" sz="1200" dirty="0" smtClean="0"/>
                        <a:t>.]</a:t>
                      </a:r>
                    </a:p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infml</a:t>
                      </a:r>
                      <a:r>
                        <a:rPr lang="de-DE" sz="1200" dirty="0" smtClean="0"/>
                        <a:t>.]</a:t>
                      </a:r>
                      <a:endParaRPr lang="de-DE" sz="1200" dirty="0"/>
                    </a:p>
                  </a:txBody>
                  <a:tcPr/>
                </a:tc>
              </a:tr>
              <a:tr h="46344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Textsorte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neutral 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bibl./</a:t>
                      </a:r>
                      <a:r>
                        <a:rPr lang="de-DE" sz="1200" dirty="0" err="1" smtClean="0"/>
                        <a:t>poet</a:t>
                      </a:r>
                      <a:r>
                        <a:rPr lang="de-DE" sz="1200" dirty="0" smtClean="0"/>
                        <a:t>./</a:t>
                      </a:r>
                      <a:r>
                        <a:rPr lang="de-DE" sz="1200" dirty="0" err="1" smtClean="0"/>
                        <a:t>lit</a:t>
                      </a:r>
                      <a:r>
                        <a:rPr lang="de-DE" sz="1200" dirty="0" smtClean="0"/>
                        <a:t>./</a:t>
                      </a:r>
                    </a:p>
                    <a:p>
                      <a:r>
                        <a:rPr lang="de-DE" sz="1200" dirty="0" err="1" smtClean="0"/>
                        <a:t>zeitungsspr</a:t>
                      </a:r>
                      <a:r>
                        <a:rPr lang="de-DE" sz="1200" dirty="0" smtClean="0"/>
                        <a:t>./administrativ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diatextuell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[bibl.]</a:t>
                      </a:r>
                    </a:p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poet</a:t>
                      </a:r>
                      <a:r>
                        <a:rPr lang="de-DE" sz="1200" dirty="0" smtClean="0"/>
                        <a:t>.] [fig.]</a:t>
                      </a:r>
                      <a:endParaRPr lang="de-DE" sz="1200" dirty="0"/>
                    </a:p>
                  </a:txBody>
                  <a:tcPr/>
                </a:tc>
              </a:tr>
              <a:tr h="46344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8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Technizität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gemeinsprachlich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fachsprachlich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diatechnisch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art</a:t>
                      </a:r>
                      <a:r>
                        <a:rPr lang="de-DE" sz="1200" dirty="0" smtClean="0"/>
                        <a:t>.]</a:t>
                      </a:r>
                    </a:p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comp</a:t>
                      </a:r>
                      <a:r>
                        <a:rPr lang="de-DE" sz="1200" dirty="0" smtClean="0"/>
                        <a:t>.]</a:t>
                      </a:r>
                      <a:endParaRPr lang="de-DE" sz="1200" dirty="0"/>
                    </a:p>
                  </a:txBody>
                  <a:tcPr/>
                </a:tc>
              </a:tr>
              <a:tr h="37590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9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Frequenz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häufig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selten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diafrequent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[rare]</a:t>
                      </a:r>
                      <a:endParaRPr lang="de-DE" sz="1200" dirty="0"/>
                    </a:p>
                  </a:txBody>
                  <a:tcPr/>
                </a:tc>
              </a:tr>
              <a:tr h="46344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Attitüde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neutral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konnotiert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diaevaluativ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derog</a:t>
                      </a:r>
                      <a:r>
                        <a:rPr lang="de-DE" sz="1200" dirty="0" smtClean="0"/>
                        <a:t>.]</a:t>
                      </a:r>
                    </a:p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euph</a:t>
                      </a:r>
                      <a:r>
                        <a:rPr lang="de-DE" sz="1200" dirty="0" smtClean="0"/>
                        <a:t>.]</a:t>
                      </a:r>
                      <a:endParaRPr lang="de-DE" sz="1200" dirty="0"/>
                    </a:p>
                  </a:txBody>
                  <a:tcPr/>
                </a:tc>
              </a:tr>
              <a:tr h="375908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Normativität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korrekt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unkorrekt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dianormativ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[</a:t>
                      </a:r>
                      <a:r>
                        <a:rPr lang="de-DE" sz="1200" dirty="0" err="1" smtClean="0"/>
                        <a:t>incorrect</a:t>
                      </a:r>
                      <a:r>
                        <a:rPr lang="de-DE" sz="1200" dirty="0" smtClean="0"/>
                        <a:t>]</a:t>
                      </a:r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5. Die Mikrosysteme der Markierung</a:t>
            </a:r>
          </a:p>
        </p:txBody>
      </p:sp>
      <p:sp>
        <p:nvSpPr>
          <p:cNvPr id="23554" name="Inhaltsplatzhalt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de-DE" sz="2200" smtClean="0"/>
              <a:t>bei den Mikrosystemen lassen sich verschiedene Typen unterscheiden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mtClean="0"/>
              <a:t>antonymische Systeme – in ihnen liegt der unmarkierte Raum zwischen den markierten Räumen, z.B. </a:t>
            </a:r>
            <a:r>
              <a:rPr lang="en-GB" smtClean="0"/>
              <a:t>‘elevated’ and ‘formal’ through neutral (the unmarked zone) to ‘informal’ and ‘intimate’</a:t>
            </a:r>
            <a:r>
              <a:rPr lang="de-DE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mtClean="0"/>
              <a:t>privative Systeme – in ihnen grenzt an den unmarkierten Raum nur ein markierter Raum, z.B. diatechnische Markierung</a:t>
            </a:r>
          </a:p>
          <a:p>
            <a:pPr eaLnBrk="1" hangingPunct="1">
              <a:lnSpc>
                <a:spcPct val="80000"/>
              </a:lnSpc>
            </a:pPr>
            <a:r>
              <a:rPr lang="de-DE" sz="2200" smtClean="0"/>
              <a:t>die Abgrenzung der Systeme zueinander wirft oft zahlreiche Probleme auf</a:t>
            </a:r>
          </a:p>
          <a:p>
            <a:pPr eaLnBrk="1" hangingPunct="1">
              <a:lnSpc>
                <a:spcPct val="80000"/>
              </a:lnSpc>
            </a:pPr>
            <a:r>
              <a:rPr lang="de-DE" sz="2200" smtClean="0"/>
              <a:t>diastratische, diamediale und diaphasische Markierung verhalten sich oft komplementär</a:t>
            </a:r>
          </a:p>
          <a:p>
            <a:pPr eaLnBrk="1" hangingPunct="1">
              <a:lnSpc>
                <a:spcPct val="80000"/>
              </a:lnSpc>
            </a:pPr>
            <a:r>
              <a:rPr lang="de-DE" sz="2200" smtClean="0"/>
              <a:t>diaevaluative Markierungen (</a:t>
            </a:r>
            <a:r>
              <a:rPr lang="de-DE" sz="2200" i="1" smtClean="0"/>
              <a:t>vulgar, offensive)</a:t>
            </a:r>
            <a:r>
              <a:rPr lang="de-DE" sz="2200" smtClean="0"/>
              <a:t> überschneiden sich mit diastratischen (</a:t>
            </a:r>
            <a:r>
              <a:rPr lang="de-DE" sz="2200" i="1" smtClean="0"/>
              <a:t>slang</a:t>
            </a:r>
            <a:r>
              <a:rPr lang="de-DE" sz="2200" smtClean="0"/>
              <a:t>) oder diaphasischen (</a:t>
            </a:r>
            <a:r>
              <a:rPr lang="de-DE" sz="2200" i="1" smtClean="0"/>
              <a:t>informal</a:t>
            </a:r>
            <a:r>
              <a:rPr lang="de-DE" sz="22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6. 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anchor="ctr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diasystematische Markierungen bilden eine Art Spiegelbild der jeweiligen Entwicklung einer Sprache  und der Sprachauffassung innerhalb der Sprachgemeinschaft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durch die Berücksichtigung derartiger Varietäten lässt sich ein angemessenes Bild von der Vielfalt und der Realität des Wortschatzes einer Sprache gewinnen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diese Erkenntnis ist nicht nur für die Sprachwissenschaft allgemein von Bedeutung, sondern auch für den Bereich der Angewandten Sprachwissenschaft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dirty="0" smtClean="0"/>
              <a:t>vielfach geben Wörterbücher aber ungenügende Auskunft über Methodik und Systematik der jeweiligen Markierungspraxis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6. Fazit</a:t>
            </a:r>
          </a:p>
        </p:txBody>
      </p:sp>
      <p:sp>
        <p:nvSpPr>
          <p:cNvPr id="25602" name="Inhaltsplatzhalt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anchor="ctr"/>
          <a:lstStyle/>
          <a:p>
            <a:pPr eaLnBrk="1" hangingPunct="1"/>
            <a:r>
              <a:rPr lang="de-DE" sz="2000" smtClean="0"/>
              <a:t>die Form der Etikettierung einzelner sprachlicher Elemente ist vom sprachlichen Norm- und Wertverständnis des jeweiligen Verfassers geprägt und kann nicht von allgemein anerkannten Kriterien der Glossierung abhängig gemacht werden</a:t>
            </a:r>
          </a:p>
          <a:p>
            <a:pPr eaLnBrk="1" hangingPunct="1"/>
            <a:r>
              <a:rPr lang="de-DE" sz="2000" smtClean="0"/>
              <a:t>d.h. die sprachlicher Markierung von Varietäten beinhaltet immer ein statisches Element im Vergleich zum dynamischen Charakter der Sprache, die sich – wie auch die Sprachgemeinschaft selbst –in einem ständigen Entwicklungsprozess befindet und somit einem kontinuierlichen Wandel unterworfen ist </a:t>
            </a:r>
          </a:p>
          <a:p>
            <a:pPr eaLnBrk="1" hangingPunct="1"/>
            <a:r>
              <a:rPr lang="de-DE" sz="2000" smtClean="0"/>
              <a:t>der Grammatiker bzw. Lexikograph kann in der Regel nur retrospektiv auf innovatorische Tendenzen der Sprachentwicklung reagieren</a:t>
            </a:r>
          </a:p>
          <a:p>
            <a:pPr eaLnBrk="1" hangingPunct="1"/>
            <a:r>
              <a:rPr lang="de-DE" sz="2000" smtClean="0"/>
              <a:t>diasystematische Markierungen in der Lexikographie sind jedoch von großem Nutzen für Nichtmuttersprachler und eine Möglichkeit der Orientierung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Quellen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23850" y="1773238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Hartmann, Reinhard R. K. und James, Gregory (2001): </a:t>
            </a:r>
            <a:r>
              <a:rPr lang="de-DE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Dictionary</a:t>
            </a:r>
            <a:r>
              <a:rPr lang="de-DE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de-DE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Lexicography</a:t>
            </a:r>
            <a:r>
              <a:rPr lang="de-DE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de-D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London: Routledge.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e-DE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Hausmann, Franz Josef (1989): „Die Markierung im allgemeinen einsprachigen Wörterbuch: eine Übersicht.“ Hausmann, Franz Josef (1989) (Hrsg.): </a:t>
            </a:r>
            <a:r>
              <a:rPr lang="de-DE" sz="1800" i="1" dirty="0" smtClean="0"/>
              <a:t>Wörterbücher. Ein internationales Handbuch zur Lexikographie.</a:t>
            </a:r>
            <a:r>
              <a:rPr lang="de-DE" sz="1800" dirty="0" smtClean="0"/>
              <a:t> Berlin: de </a:t>
            </a:r>
            <a:r>
              <a:rPr lang="de-DE" sz="1800" dirty="0" err="1" smtClean="0"/>
              <a:t>Gruyter</a:t>
            </a:r>
            <a:r>
              <a:rPr lang="de-DE" sz="18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de-DE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de-DE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Holtus</a:t>
            </a:r>
            <a:r>
              <a:rPr lang="de-D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Günter / Mühlschlegel, Ulrike (2000): „Die Wörterbücher von Raphael </a:t>
            </a:r>
            <a:r>
              <a:rPr lang="de-DE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Bluteau</a:t>
            </a:r>
            <a:r>
              <a:rPr lang="de-D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(1712/1728) und von Antonio de </a:t>
            </a:r>
            <a:r>
              <a:rPr lang="de-DE" sz="18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Moraes </a:t>
            </a:r>
            <a:r>
              <a:rPr lang="de-D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Silva (1789). Ein Vergleich am Beispiel der diasystematischen Markierungen</a:t>
            </a:r>
            <a:r>
              <a:rPr lang="de-DE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.“ </a:t>
            </a:r>
            <a:r>
              <a:rPr lang="de-D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Bruno </a:t>
            </a:r>
            <a:r>
              <a:rPr lang="de-DE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Staib</a:t>
            </a:r>
            <a:r>
              <a:rPr lang="de-DE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(2000) (Hrsg.): </a:t>
            </a:r>
            <a:r>
              <a:rPr lang="de-DE" sz="1800" i="1" dirty="0" err="1" smtClean="0"/>
              <a:t>Linguistica</a:t>
            </a:r>
            <a:r>
              <a:rPr lang="de-DE" sz="1800" i="1" dirty="0" smtClean="0"/>
              <a:t> </a:t>
            </a:r>
            <a:r>
              <a:rPr lang="de-DE" sz="1800" i="1" dirty="0" err="1" smtClean="0"/>
              <a:t>romanica</a:t>
            </a:r>
            <a:r>
              <a:rPr lang="de-DE" sz="1800" i="1" dirty="0" smtClean="0"/>
              <a:t> et </a:t>
            </a:r>
            <a:r>
              <a:rPr lang="de-DE" sz="1800" i="1" dirty="0" err="1" smtClean="0"/>
              <a:t>indiana</a:t>
            </a:r>
            <a:r>
              <a:rPr lang="de-DE" sz="1800" i="1" dirty="0" smtClean="0"/>
              <a:t>. Festschrift für Wolf Dietrich zum 60. Geburtstag</a:t>
            </a:r>
            <a:r>
              <a:rPr lang="de-DE" sz="1800" dirty="0" smtClean="0"/>
              <a:t>. Tübingen: Narr.</a:t>
            </a:r>
            <a:endParaRPr lang="de-DE" sz="1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Gliederung</a:t>
            </a:r>
          </a:p>
        </p:txBody>
      </p:sp>
      <p:sp>
        <p:nvSpPr>
          <p:cNvPr id="14338" name="Inhaltsplatzhalt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56625" cy="4572000"/>
          </a:xfrm>
        </p:spPr>
        <p:txBody>
          <a:bodyPr anchor="ctr"/>
          <a:lstStyle/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1. Was ist Markierung</a:t>
            </a:r>
          </a:p>
          <a:p>
            <a:pPr eaLnBrk="1" hangingPunct="1"/>
            <a:r>
              <a:rPr lang="de-DE" smtClean="0"/>
              <a:t>2. Techniken der Markierung</a:t>
            </a:r>
          </a:p>
          <a:p>
            <a:pPr eaLnBrk="1" hangingPunct="1"/>
            <a:r>
              <a:rPr lang="de-DE" smtClean="0"/>
              <a:t>3. Wie valide ist Markierung</a:t>
            </a:r>
          </a:p>
          <a:p>
            <a:pPr eaLnBrk="1" hangingPunct="1"/>
            <a:r>
              <a:rPr lang="de-DE" smtClean="0"/>
              <a:t>4. Ein Makromodell der Markierung</a:t>
            </a:r>
          </a:p>
          <a:p>
            <a:pPr eaLnBrk="1" hangingPunct="1"/>
            <a:r>
              <a:rPr lang="de-DE" smtClean="0"/>
              <a:t>5. Mikrosysteme der Markierung</a:t>
            </a:r>
          </a:p>
          <a:p>
            <a:pPr eaLnBrk="1" hangingPunct="1"/>
            <a:r>
              <a:rPr lang="de-DE" smtClean="0"/>
              <a:t>6. Fazit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Quellen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1. Was ist Markierung?</a:t>
            </a:r>
          </a:p>
        </p:txBody>
      </p:sp>
      <p:sp>
        <p:nvSpPr>
          <p:cNvPr id="15362" name="Inhaltsplatzhalter 2"/>
          <p:cNvSpPr>
            <a:spLocks noGrp="1"/>
          </p:cNvSpPr>
          <p:nvPr>
            <p:ph sz="quarter" idx="1"/>
          </p:nvPr>
        </p:nvSpPr>
        <p:spPr>
          <a:xfrm>
            <a:off x="395288" y="2060575"/>
            <a:ext cx="8504237" cy="4313238"/>
          </a:xfrm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de-DE" sz="2000" smtClean="0"/>
              <a:t>Wörterbücher. Ein internationales Handbuch zur Lexikographie. (Franz Josef Hausmann et. al.):</a:t>
            </a:r>
          </a:p>
          <a:p>
            <a:pPr eaLnBrk="1" hangingPunct="1">
              <a:lnSpc>
                <a:spcPct val="80000"/>
              </a:lnSpc>
            </a:pPr>
            <a:endParaRPr lang="de-DE" sz="2000" smtClean="0"/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sprachliche Phänomene einteilbar in Zonen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Normalität bzw. unauffälliger Durchschnitt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auffällige Abweichung von der Normalität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Kriterium „Auffälligkeit“ bezieht sich auf die spontanen und intuitiven Reaktionen eines Durchschnittssprechers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gemeint ist eine unmittelbare Auffälligkeit – nicht eine, die erst nach eingehender linguistischer Analyse zutage tritt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Auffälligkeit ergibt sich durch ein gegenüber der Normalität zusätzliches Merkmal, das der sprachlichen Einheit wie ein Etikett anhaftet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d.h. die sprachliche Einheit ist markiert</a:t>
            </a:r>
          </a:p>
          <a:p>
            <a:pPr eaLnBrk="1" hangingPunct="1">
              <a:lnSpc>
                <a:spcPct val="80000"/>
              </a:lnSpc>
            </a:pPr>
            <a:r>
              <a:rPr lang="de-DE" sz="2000" smtClean="0"/>
              <a:t>dem Durchschnittsphänomen fehlt dieses Merkmal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d.h. die sprachliche Einheit ist unmarkiert</a:t>
            </a:r>
          </a:p>
          <a:p>
            <a:pPr eaLnBrk="1" hangingPunct="1">
              <a:lnSpc>
                <a:spcPct val="80000"/>
              </a:lnSpc>
            </a:pPr>
            <a:endParaRPr lang="de-DE" sz="2000" smtClean="0"/>
          </a:p>
          <a:p>
            <a:pPr eaLnBrk="1" hangingPunct="1">
              <a:lnSpc>
                <a:spcPct val="80000"/>
              </a:lnSpc>
            </a:pPr>
            <a:endParaRPr lang="de-DE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1. Was ist Markierung?</a:t>
            </a:r>
          </a:p>
        </p:txBody>
      </p:sp>
      <p:sp>
        <p:nvSpPr>
          <p:cNvPr id="16386" name="Inhaltsplatzhalt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de-DE" sz="1800" smtClean="0"/>
              <a:t>für die Textproduktion ergeben sich aus der Markiertheit </a:t>
            </a:r>
            <a:r>
              <a:rPr lang="de-DE" sz="1800" i="1" smtClean="0"/>
              <a:t>Verwendungsrestriktionen </a:t>
            </a:r>
            <a:r>
              <a:rPr lang="de-DE" sz="1800" smtClean="0"/>
              <a:t>und</a:t>
            </a:r>
            <a:r>
              <a:rPr lang="de-DE" sz="1800" i="1" smtClean="0"/>
              <a:t> Wortverwendungsgrenzen</a:t>
            </a:r>
            <a:endParaRPr lang="de-DE" sz="1800" smtClean="0"/>
          </a:p>
          <a:p>
            <a:pPr eaLnBrk="1" hangingPunct="1">
              <a:lnSpc>
                <a:spcPct val="80000"/>
              </a:lnSpc>
            </a:pPr>
            <a:r>
              <a:rPr lang="de-DE" sz="1800" smtClean="0"/>
              <a:t>der Muttersprachler kennt diese Restriktionen und Verwendungsgrenzen intuitiv</a:t>
            </a:r>
          </a:p>
          <a:p>
            <a:pPr eaLnBrk="1" hangingPunct="1">
              <a:lnSpc>
                <a:spcPct val="80000"/>
              </a:lnSpc>
            </a:pPr>
            <a:r>
              <a:rPr lang="de-DE" sz="1800" smtClean="0"/>
              <a:t>der Fremdsprachler muss diese genau wie phonetische, morphologische, semantische, syntagmatische und paradigmatische Regeln lernen</a:t>
            </a:r>
          </a:p>
          <a:p>
            <a:pPr eaLnBrk="1" hangingPunct="1">
              <a:lnSpc>
                <a:spcPct val="80000"/>
              </a:lnSpc>
            </a:pPr>
            <a:r>
              <a:rPr lang="de-DE" sz="1800" smtClean="0"/>
              <a:t>im Wörterbuch wird die Markiertheit der Wörter mit Hilfe von Markierungsetiketten, meist in Form von Abkürzungen, angegeben</a:t>
            </a:r>
          </a:p>
          <a:p>
            <a:pPr eaLnBrk="1" hangingPunct="1">
              <a:lnSpc>
                <a:spcPct val="80000"/>
              </a:lnSpc>
            </a:pPr>
            <a:r>
              <a:rPr lang="de-DE" sz="1800" smtClean="0"/>
              <a:t>diese Etiketten heißen im Englishen </a:t>
            </a:r>
            <a:r>
              <a:rPr lang="de-DE" sz="1800" i="1" smtClean="0"/>
              <a:t>labels</a:t>
            </a:r>
            <a:r>
              <a:rPr lang="de-DE" sz="1800" smtClean="0"/>
              <a:t>, im Französischen </a:t>
            </a:r>
            <a:r>
              <a:rPr lang="de-DE" sz="1800" i="1" smtClean="0"/>
              <a:t>marques,</a:t>
            </a:r>
            <a:r>
              <a:rPr lang="de-DE" sz="1800" smtClean="0"/>
              <a:t> im Deutschen </a:t>
            </a:r>
            <a:r>
              <a:rPr lang="de-DE" sz="1800" i="1" smtClean="0"/>
              <a:t>Marker</a:t>
            </a:r>
          </a:p>
          <a:p>
            <a:pPr eaLnBrk="1" hangingPunct="1">
              <a:lnSpc>
                <a:spcPct val="80000"/>
              </a:lnSpc>
            </a:pPr>
            <a:r>
              <a:rPr lang="de-DE" sz="1800" smtClean="0"/>
              <a:t>typische Marker sind z.B.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1500" smtClean="0"/>
              <a:t>„ugs.“	umgangssprachlich</a:t>
            </a:r>
            <a:endParaRPr lang="de-DE" sz="1300" smtClean="0"/>
          </a:p>
          <a:p>
            <a:pPr lvl="1" eaLnBrk="1" hangingPunct="1">
              <a:lnSpc>
                <a:spcPct val="80000"/>
              </a:lnSpc>
            </a:pPr>
            <a:r>
              <a:rPr lang="de-DE" sz="1500" smtClean="0"/>
              <a:t>„infml.“	informal</a:t>
            </a:r>
            <a:endParaRPr lang="de-DE" sz="1300" smtClean="0"/>
          </a:p>
          <a:p>
            <a:pPr lvl="1" eaLnBrk="1" hangingPunct="1">
              <a:lnSpc>
                <a:spcPct val="80000"/>
              </a:lnSpc>
            </a:pPr>
            <a:r>
              <a:rPr lang="de-DE" sz="1500" smtClean="0"/>
              <a:t>„fam.“	familiär</a:t>
            </a:r>
            <a:endParaRPr lang="de-DE" sz="1300" smtClean="0"/>
          </a:p>
          <a:p>
            <a:pPr eaLnBrk="1" hangingPunct="1">
              <a:lnSpc>
                <a:spcPct val="80000"/>
              </a:lnSpc>
            </a:pPr>
            <a:r>
              <a:rPr lang="de-DE" sz="1800" smtClean="0"/>
              <a:t>gesamter Problembereich heißt Markierung (E. </a:t>
            </a:r>
            <a:r>
              <a:rPr lang="de-DE" sz="1800" i="1" smtClean="0"/>
              <a:t>labelling</a:t>
            </a:r>
            <a:r>
              <a:rPr lang="de-DE" sz="1800" smtClean="0"/>
              <a:t>, F. </a:t>
            </a:r>
            <a:r>
              <a:rPr lang="de-DE" sz="1800" i="1" smtClean="0"/>
              <a:t>marquage</a:t>
            </a:r>
            <a:r>
              <a:rPr lang="de-DE" sz="1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de-DE" sz="1800" smtClean="0"/>
              <a:t>gelegentlich abweichende Termini, z.B. Indizierung, Markierungsprädikate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2. Techniken der Markierung</a:t>
            </a:r>
          </a:p>
        </p:txBody>
      </p:sp>
      <p:sp>
        <p:nvSpPr>
          <p:cNvPr id="17410" name="Inhaltsplatzhalt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smtClean="0"/>
              <a:t>Markierungstechniken variieren stark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de-DE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de-DE" sz="1900" smtClean="0"/>
              <a:t>PONS Schülerwörterbuch Collins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de-DE" sz="1900" b="1" smtClean="0"/>
              <a:t>arse</a:t>
            </a:r>
            <a:r>
              <a:rPr lang="de-DE" sz="1900" smtClean="0"/>
              <a:t> [ɑː(r)s] </a:t>
            </a:r>
            <a:r>
              <a:rPr lang="de-DE" sz="1900" i="1" smtClean="0"/>
              <a:t>n</a:t>
            </a:r>
            <a:r>
              <a:rPr lang="de-DE" sz="1900" smtClean="0"/>
              <a:t> (</a:t>
            </a:r>
            <a:r>
              <a:rPr lang="de-DE" sz="1900" i="1" smtClean="0"/>
              <a:t>fam!</a:t>
            </a:r>
            <a:r>
              <a:rPr lang="de-DE" sz="1900" smtClean="0"/>
              <a:t>) 				</a:t>
            </a:r>
            <a:r>
              <a:rPr lang="de-DE" sz="1900" i="1" smtClean="0"/>
              <a:t>fam!</a:t>
            </a:r>
            <a:r>
              <a:rPr lang="de-DE" sz="1900" smtClean="0"/>
              <a:t> = derb, vulgar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de-DE" sz="19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de-DE" sz="1900" smtClean="0"/>
              <a:t>Oxford Advanced Learner‘s Dictionary Cornelsen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de-DE" sz="1900" b="1" smtClean="0"/>
              <a:t>arse </a:t>
            </a:r>
            <a:r>
              <a:rPr lang="de-DE" sz="1900" smtClean="0"/>
              <a:t>/ɑːrs/ </a:t>
            </a:r>
            <a:r>
              <a:rPr lang="de-DE" sz="1900" i="1" smtClean="0"/>
              <a:t>noun (BrE, taboo, slang)		taboo, slang</a:t>
            </a:r>
            <a:endParaRPr lang="de-DE" sz="19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de-DE" sz="1900" b="1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de-DE" sz="1900" smtClean="0"/>
              <a:t>Macmillan Dictionary (online)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de-DE" sz="1900" b="1" smtClean="0"/>
              <a:t>arse </a:t>
            </a:r>
            <a:r>
              <a:rPr lang="en-US" sz="1900" smtClean="0"/>
              <a:t>noun [countable] British impolite  /ɑː(r)s/ 	impolite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90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900" smtClean="0"/>
              <a:t>Langenscheidt Großwörterbuch Englisch - Deutsch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de-DE" sz="1900" b="1" smtClean="0">
                <a:solidFill>
                  <a:srgbClr val="0D0D0D"/>
                </a:solidFill>
              </a:rPr>
              <a:t>arse</a:t>
            </a:r>
            <a:r>
              <a:rPr lang="de-DE" sz="1900" smtClean="0">
                <a:solidFill>
                  <a:srgbClr val="0D0D0D"/>
                </a:solidFill>
              </a:rPr>
              <a:t> </a:t>
            </a:r>
            <a:r>
              <a:rPr lang="de-DE" sz="2000" i="1" smtClean="0"/>
              <a:t>Br. vulg. sl.</a:t>
            </a:r>
            <a:r>
              <a:rPr lang="de-DE" sz="2000" smtClean="0"/>
              <a:t> </a:t>
            </a:r>
            <a:r>
              <a:rPr lang="de-DE" sz="1900" smtClean="0">
                <a:solidFill>
                  <a:srgbClr val="0D0D0D"/>
                </a:solidFill>
              </a:rPr>
              <a:t>				</a:t>
            </a:r>
            <a:r>
              <a:rPr lang="de-DE" sz="1900" smtClean="0"/>
              <a:t>vulgar, slang</a:t>
            </a:r>
            <a:endParaRPr lang="en-US" sz="190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de-DE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2. Techniken der Markierung</a:t>
            </a:r>
          </a:p>
        </p:txBody>
      </p:sp>
      <p:sp>
        <p:nvSpPr>
          <p:cNvPr id="18434" name="Inhaltsplatzhalt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de-DE" sz="1900" b="1" smtClean="0"/>
              <a:t>ROTTER </a:t>
            </a:r>
            <a:r>
              <a:rPr lang="de-DE" sz="1900" smtClean="0"/>
              <a:t>(Schweinehund, Schuft, </a:t>
            </a:r>
            <a:r>
              <a:rPr lang="en-US" sz="1900" smtClean="0"/>
              <a:t>someone who treats people badly</a:t>
            </a:r>
            <a:r>
              <a:rPr lang="de-DE" sz="1900" smtClean="0"/>
              <a:t>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de-DE" sz="20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de-DE" sz="20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de-DE" sz="2000" smtClean="0"/>
              <a:t>Oxford Advanced Learner‘s Dictionary Cornelsen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de-DE" sz="2000" b="1" smtClean="0"/>
              <a:t>rotter </a:t>
            </a:r>
            <a:r>
              <a:rPr lang="de-DE" sz="2000" smtClean="0"/>
              <a:t>/ˈrɒtə(r)/ </a:t>
            </a:r>
            <a:r>
              <a:rPr lang="de-DE" sz="2000" i="1" smtClean="0"/>
              <a:t>noun (old-fashioned, BrE, informal)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de-DE" sz="2000" i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smtClean="0"/>
              <a:t>Dict.cc (online)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de-DE" sz="2000" b="1" smtClean="0">
                <a:solidFill>
                  <a:srgbClr val="0D0D0D"/>
                </a:solidFill>
              </a:rPr>
              <a:t>rotter</a:t>
            </a:r>
            <a:r>
              <a:rPr lang="de-DE" sz="2000" smtClean="0">
                <a:solidFill>
                  <a:srgbClr val="0D0D0D"/>
                </a:solidFill>
              </a:rPr>
              <a:t> [old-fashioned] [coll.]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de-DE" sz="2000" smtClean="0">
              <a:solidFill>
                <a:srgbClr val="0D0D0D"/>
              </a:solidFill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de-DE" sz="2000" smtClean="0">
                <a:solidFill>
                  <a:srgbClr val="0D0D0D"/>
                </a:solidFill>
              </a:rPr>
              <a:t>Oxford Dictionaries (online)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de-DE" sz="2000" b="1" smtClean="0">
                <a:solidFill>
                  <a:srgbClr val="0D0D0D"/>
                </a:solidFill>
              </a:rPr>
              <a:t>rotter </a:t>
            </a:r>
            <a:r>
              <a:rPr lang="de-DE" sz="2000" smtClean="0"/>
              <a:t>/ˈrɒtə/ </a:t>
            </a:r>
            <a:r>
              <a:rPr lang="en-US" sz="2000" b="1" smtClean="0"/>
              <a:t>noun </a:t>
            </a:r>
            <a:r>
              <a:rPr lang="en-US" sz="2000" i="1" smtClean="0"/>
              <a:t>informal , dated , chiefly British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000" i="1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smtClean="0"/>
              <a:t>Langenscheidt Großwörterbuch Englisch – Deutsch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smtClean="0"/>
              <a:t>rotter </a:t>
            </a:r>
            <a:r>
              <a:rPr lang="de-DE" sz="2000" i="1" smtClean="0"/>
              <a:t>obs. Br. sl.</a:t>
            </a:r>
            <a:endParaRPr lang="de-DE" sz="1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mtClean="0"/>
              <a:t>3. Wie valide ist Markierung?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de-DE" smtClean="0"/>
          </a:p>
          <a:p>
            <a:pPr>
              <a:buFont typeface="Wingdings 2" pitchFamily="18" charset="2"/>
              <a:buNone/>
            </a:pPr>
            <a:endParaRPr lang="de-DE" smtClean="0"/>
          </a:p>
          <a:p>
            <a:pPr>
              <a:buFont typeface="Wingdings 2" pitchFamily="18" charset="2"/>
              <a:buNone/>
            </a:pPr>
            <a:r>
              <a:rPr lang="de-DE" smtClean="0"/>
              <a:t>	„Die Markierungssysteme der Wörterbücher stehen in der Regel auf schwachen theoretischen Füßen, sind aber dennoch unverzichtbar.“</a:t>
            </a:r>
          </a:p>
          <a:p>
            <a:pPr>
              <a:buFont typeface="Wingdings 2" pitchFamily="18" charset="2"/>
              <a:buNone/>
            </a:pPr>
            <a:endParaRPr lang="de-DE" smtClean="0"/>
          </a:p>
          <a:p>
            <a:pPr algn="r">
              <a:buFont typeface="Wingdings 2" pitchFamily="18" charset="2"/>
              <a:buNone/>
            </a:pPr>
            <a:r>
              <a:rPr lang="de-DE" smtClean="0"/>
              <a:t>Franz Josef Hausmann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3. Wie valide ist Markierung?</a:t>
            </a:r>
          </a:p>
        </p:txBody>
      </p:sp>
      <p:sp>
        <p:nvSpPr>
          <p:cNvPr id="20482" name="Inhaltsplatzhalt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de-DE" sz="2300" smtClean="0"/>
              <a:t>aus dem Inventar der Marker eines Wörterbuchs lässt sich das angewandte Markierungsschema ableiten</a:t>
            </a:r>
          </a:p>
          <a:p>
            <a:pPr eaLnBrk="1" hangingPunct="1">
              <a:lnSpc>
                <a:spcPct val="80000"/>
              </a:lnSpc>
            </a:pPr>
            <a:r>
              <a:rPr lang="de-DE" sz="2300" smtClean="0"/>
              <a:t>dieses Schema ist aber oft nicht Gegenstand der Wörterbuchbenutzungsanweisung oder es widerspricht dieser Darstellung</a:t>
            </a:r>
          </a:p>
          <a:p>
            <a:pPr eaLnBrk="1" hangingPunct="1">
              <a:lnSpc>
                <a:spcPct val="80000"/>
              </a:lnSpc>
            </a:pPr>
            <a:r>
              <a:rPr lang="de-DE" sz="2300" smtClean="0"/>
              <a:t>oft werden nur die Abkürzungen kurz erklärt</a:t>
            </a:r>
          </a:p>
          <a:p>
            <a:pPr eaLnBrk="1" hangingPunct="1">
              <a:lnSpc>
                <a:spcPct val="80000"/>
              </a:lnSpc>
            </a:pPr>
            <a:r>
              <a:rPr lang="de-DE" sz="2300" smtClean="0"/>
              <a:t>die Vergleichbarkeit der Markierung verschiedener Wörterbücher ist außerdem oft erschwert; z.B. durch unterschiedliche Marker (</a:t>
            </a:r>
            <a:r>
              <a:rPr lang="de-DE" sz="2300" i="1" smtClean="0"/>
              <a:t>colloquial vs. informal</a:t>
            </a:r>
            <a:r>
              <a:rPr lang="de-DE" sz="2300" smtClean="0"/>
              <a:t>) oder durch unterschiedliche Markierungssysteme (dreistufiges vs. vierstufiges System) oder unterschiedliche Markierungsnormen (häufiger vs. seltener Einsatz von </a:t>
            </a:r>
            <a:r>
              <a:rPr lang="de-DE" sz="2300" i="1" smtClean="0"/>
              <a:t>formal</a:t>
            </a:r>
            <a:r>
              <a:rPr lang="de-DE" sz="23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solidFill>
                  <a:srgbClr val="7B9899"/>
                </a:solidFill>
              </a:rPr>
              <a:t>4. Ein Makromodell der Markierung</a:t>
            </a:r>
          </a:p>
        </p:txBody>
      </p:sp>
      <p:sp>
        <p:nvSpPr>
          <p:cNvPr id="21506" name="Inhaltsplatzhalt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anchor="ctr"/>
          <a:lstStyle/>
          <a:p>
            <a:pPr eaLnBrk="1" hangingPunct="1">
              <a:lnSpc>
                <a:spcPct val="80000"/>
              </a:lnSpc>
            </a:pPr>
            <a:r>
              <a:rPr lang="de-DE" sz="2500" smtClean="0"/>
              <a:t>das jedem Wörterbuch zugrunde liegende Markierungssystem als Makrosystem besteht aus einer Anzahl von Mikrosystemen</a:t>
            </a:r>
          </a:p>
          <a:p>
            <a:pPr eaLnBrk="1" hangingPunct="1">
              <a:lnSpc>
                <a:spcPct val="80000"/>
              </a:lnSpc>
            </a:pPr>
            <a:r>
              <a:rPr lang="de-DE" sz="2500" smtClean="0"/>
              <a:t>Beispiel</a:t>
            </a:r>
            <a:endParaRPr lang="de-DE" sz="25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sz="2500" smtClean="0"/>
              <a:t>Makromodell mit 11 Mikrosystemen</a:t>
            </a:r>
          </a:p>
          <a:p>
            <a:pPr eaLnBrk="1" hangingPunct="1">
              <a:lnSpc>
                <a:spcPct val="80000"/>
              </a:lnSpc>
            </a:pPr>
            <a:r>
              <a:rPr lang="de-DE" sz="2500" smtClean="0"/>
              <a:t>die Markierung wird jeweils als periphere Abweichung von einem normalen Zentrum verstanden</a:t>
            </a:r>
          </a:p>
          <a:p>
            <a:pPr eaLnBrk="1" hangingPunct="1">
              <a:lnSpc>
                <a:spcPct val="80000"/>
              </a:lnSpc>
            </a:pPr>
            <a:r>
              <a:rPr lang="de-DE" sz="2500" smtClean="0"/>
              <a:t>eingetragen wird: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Markierungskriterium</a:t>
            </a:r>
            <a:endParaRPr lang="de-DE" sz="1700" smtClean="0"/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Benennung des unmarkierten Zentrums</a:t>
            </a:r>
            <a:endParaRPr lang="de-DE" sz="1700" smtClean="0"/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Benennung der markierten Peripherie</a:t>
            </a:r>
            <a:endParaRPr lang="de-DE" sz="1700" smtClean="0"/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Art der Markierung</a:t>
            </a:r>
            <a:endParaRPr lang="de-DE" sz="1700" smtClean="0"/>
          </a:p>
          <a:p>
            <a:pPr lvl="1" eaLnBrk="1" hangingPunct="1">
              <a:lnSpc>
                <a:spcPct val="80000"/>
              </a:lnSpc>
            </a:pPr>
            <a:r>
              <a:rPr lang="de-DE" sz="2000" smtClean="0"/>
              <a:t>geläufige Marker</a:t>
            </a:r>
            <a:endParaRPr lang="de-DE" sz="1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1254</Words>
  <Application>Microsoft Office PowerPoint</Application>
  <PresentationFormat>On-screen Show (4:3)</PresentationFormat>
  <Paragraphs>196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Cronus</vt:lpstr>
      <vt:lpstr>Diasystematische Markierungen in der Lexikographie</vt:lpstr>
      <vt:lpstr>Gliederung</vt:lpstr>
      <vt:lpstr>1. Was ist Markierung?</vt:lpstr>
      <vt:lpstr>1. Was ist Markierung?</vt:lpstr>
      <vt:lpstr>2. Techniken der Markierung</vt:lpstr>
      <vt:lpstr>2. Techniken der Markierung</vt:lpstr>
      <vt:lpstr>3. Wie valide ist Markierung?</vt:lpstr>
      <vt:lpstr>3. Wie valide ist Markierung?</vt:lpstr>
      <vt:lpstr>4. Ein Makromodell der Markierung</vt:lpstr>
      <vt:lpstr>4. Ein Makromodell der Markierung</vt:lpstr>
      <vt:lpstr>5. Die Mikrosysteme der Markierung</vt:lpstr>
      <vt:lpstr>6. Fazit</vt:lpstr>
      <vt:lpstr>6. Fazit</vt:lpstr>
      <vt:lpstr>Quellen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Diasystematische Markierungen in der Lexikographie</dc:title>
  <dc:creator>Kristina Großer</dc:creator>
  <cp:lastModifiedBy>carsten sinner</cp:lastModifiedBy>
  <cp:revision>37</cp:revision>
  <dcterms:created xsi:type="dcterms:W3CDTF">2011-06-05T11:54:30Z</dcterms:created>
  <dcterms:modified xsi:type="dcterms:W3CDTF">2011-06-05T11:54:39Z</dcterms:modified>
</cp:coreProperties>
</file>